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55"/>
  </p:notesMasterIdLst>
  <p:handoutMasterIdLst>
    <p:handoutMasterId r:id="rId56"/>
  </p:handoutMasterIdLst>
  <p:sldIdLst>
    <p:sldId id="287" r:id="rId3"/>
    <p:sldId id="296" r:id="rId4"/>
    <p:sldId id="387" r:id="rId5"/>
    <p:sldId id="396" r:id="rId6"/>
    <p:sldId id="386" r:id="rId7"/>
    <p:sldId id="258" r:id="rId8"/>
    <p:sldId id="311" r:id="rId9"/>
    <p:sldId id="378" r:id="rId10"/>
    <p:sldId id="344" r:id="rId11"/>
    <p:sldId id="345" r:id="rId12"/>
    <p:sldId id="346" r:id="rId13"/>
    <p:sldId id="352" r:id="rId14"/>
    <p:sldId id="347" r:id="rId15"/>
    <p:sldId id="351" r:id="rId16"/>
    <p:sldId id="350" r:id="rId17"/>
    <p:sldId id="397" r:id="rId18"/>
    <p:sldId id="389" r:id="rId19"/>
    <p:sldId id="348" r:id="rId20"/>
    <p:sldId id="349" r:id="rId21"/>
    <p:sldId id="353" r:id="rId22"/>
    <p:sldId id="391" r:id="rId23"/>
    <p:sldId id="392" r:id="rId24"/>
    <p:sldId id="393" r:id="rId25"/>
    <p:sldId id="394" r:id="rId26"/>
    <p:sldId id="395" r:id="rId27"/>
    <p:sldId id="354" r:id="rId28"/>
    <p:sldId id="398" r:id="rId29"/>
    <p:sldId id="355" r:id="rId30"/>
    <p:sldId id="358" r:id="rId31"/>
    <p:sldId id="360" r:id="rId32"/>
    <p:sldId id="361" r:id="rId33"/>
    <p:sldId id="363" r:id="rId34"/>
    <p:sldId id="364" r:id="rId35"/>
    <p:sldId id="359" r:id="rId36"/>
    <p:sldId id="367" r:id="rId37"/>
    <p:sldId id="366" r:id="rId38"/>
    <p:sldId id="362" r:id="rId39"/>
    <p:sldId id="368" r:id="rId40"/>
    <p:sldId id="390" r:id="rId41"/>
    <p:sldId id="274" r:id="rId42"/>
    <p:sldId id="261" r:id="rId43"/>
    <p:sldId id="379" r:id="rId44"/>
    <p:sldId id="380" r:id="rId45"/>
    <p:sldId id="381" r:id="rId46"/>
    <p:sldId id="382" r:id="rId47"/>
    <p:sldId id="275" r:id="rId48"/>
    <p:sldId id="285" r:id="rId49"/>
    <p:sldId id="369" r:id="rId50"/>
    <p:sldId id="370" r:id="rId51"/>
    <p:sldId id="399" r:id="rId52"/>
    <p:sldId id="385" r:id="rId53"/>
    <p:sldId id="384" r:id="rId54"/>
  </p:sldIdLst>
  <p:sldSz cx="18288000" cy="13716000"/>
  <p:notesSz cx="7315200" cy="96012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FFFF"/>
    <a:srgbClr val="66FF33"/>
    <a:srgbClr val="333399"/>
    <a:srgbClr val="000066"/>
    <a:srgbClr val="006600"/>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37" d="100"/>
          <a:sy n="37" d="100"/>
        </p:scale>
        <p:origin x="-1014" y="-120"/>
      </p:cViewPr>
      <p:guideLst>
        <p:guide orient="horz" pos="4416"/>
        <p:guide pos="5760"/>
      </p:guideLst>
    </p:cSldViewPr>
  </p:slideViewPr>
  <p:notesTextViewPr>
    <p:cViewPr>
      <p:scale>
        <a:sx n="100" d="100"/>
        <a:sy n="100" d="100"/>
      </p:scale>
      <p:origin x="0" y="0"/>
    </p:cViewPr>
  </p:notesTextViewPr>
  <p:sorterViewPr>
    <p:cViewPr>
      <p:scale>
        <a:sx n="40" d="100"/>
        <a:sy n="40" d="100"/>
      </p:scale>
      <p:origin x="0" y="7404"/>
    </p:cViewPr>
  </p:sorterViewPr>
  <p:notesViewPr>
    <p:cSldViewPr>
      <p:cViewPr varScale="1">
        <p:scale>
          <a:sx n="59" d="100"/>
          <a:sy n="59" d="100"/>
        </p:scale>
        <p:origin x="-2508" y="-7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r>
              <a:rPr lang="en-US" smtClean="0"/>
              <a:t>DHC Bioinformatics Workshop - 2010</a:t>
            </a: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5747" tIns="47873" rIns="95747" bIns="47873" rtlCol="0"/>
          <a:lstStyle>
            <a:lvl1pPr algn="r">
              <a:defRPr sz="1300"/>
            </a:lvl1pPr>
          </a:lstStyle>
          <a:p>
            <a:r>
              <a:rPr lang="en-US" smtClean="0"/>
              <a:t>5/18/2010</a:t>
            </a:r>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5747" tIns="47873" rIns="95747" bIns="47873" rtlCol="0" anchor="b"/>
          <a:lstStyle>
            <a:lvl1pPr algn="l">
              <a:defRPr sz="1300"/>
            </a:lvl1pPr>
          </a:lstStyle>
          <a:p>
            <a:r>
              <a:rPr lang="en-US" smtClean="0"/>
              <a:t>Functional Enrichment</a:t>
            </a: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747" tIns="47873" rIns="95747" bIns="47873" rtlCol="0" anchor="b"/>
          <a:lstStyle>
            <a:lvl1pPr algn="r">
              <a:defRPr sz="1300"/>
            </a:lvl1pPr>
          </a:lstStyle>
          <a:p>
            <a:fld id="{9750C3C3-20E2-4B9A-B28C-70D4C2427623}" type="slidenum">
              <a:rPr lang="en-US" smtClean="0"/>
              <a:pPr/>
              <a:t>‹#›</a:t>
            </a:fld>
            <a:endParaRPr lang="en-US" dirty="0"/>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r>
              <a:rPr lang="en-US" smtClean="0"/>
              <a:t>DHC Bioinformatics Workshop - 2010</a:t>
            </a: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r>
              <a:rPr lang="en-US" smtClean="0"/>
              <a:t>5/18/2010</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r>
              <a:rPr lang="en-US" smtClean="0"/>
              <a:t>Functional Enrichment</a:t>
            </a: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B9923592-189F-4094-A772-74B06B53AA56}" type="slidenum">
              <a:rPr lang="en-US" smtClean="0"/>
              <a:pPr/>
              <a:t>‹#›</a:t>
            </a:fld>
            <a:endParaRPr lang="en-US" dirty="0"/>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923592-189F-4094-A772-74B06B53AA56}" type="slidenum">
              <a:rPr lang="en-US" smtClean="0"/>
              <a:pPr/>
              <a:t>1</a:t>
            </a:fld>
            <a:endParaRPr lang="en-US" dirty="0"/>
          </a:p>
        </p:txBody>
      </p:sp>
      <p:sp>
        <p:nvSpPr>
          <p:cNvPr id="5" name="Date Placeholder 4"/>
          <p:cNvSpPr>
            <a:spLocks noGrp="1"/>
          </p:cNvSpPr>
          <p:nvPr>
            <p:ph type="dt" idx="11"/>
          </p:nvPr>
        </p:nvSpPr>
        <p:spPr/>
        <p:txBody>
          <a:bodyPr/>
          <a:lstStyle/>
          <a:p>
            <a:r>
              <a:rPr lang="en-US" smtClean="0"/>
              <a:t>5/18/2010</a:t>
            </a:r>
            <a:endParaRPr lang="en-US" dirty="0"/>
          </a:p>
        </p:txBody>
      </p:sp>
      <p:sp>
        <p:nvSpPr>
          <p:cNvPr id="6" name="Footer Placeholder 5"/>
          <p:cNvSpPr>
            <a:spLocks noGrp="1"/>
          </p:cNvSpPr>
          <p:nvPr>
            <p:ph type="ftr" sz="quarter" idx="12"/>
          </p:nvPr>
        </p:nvSpPr>
        <p:spPr/>
        <p:txBody>
          <a:bodyPr/>
          <a:lstStyle/>
          <a:p>
            <a:r>
              <a:rPr lang="en-US" smtClean="0"/>
              <a:t>Functional Enrichment</a:t>
            </a:r>
            <a:endParaRPr lang="en-US" dirty="0"/>
          </a:p>
        </p:txBody>
      </p:sp>
      <p:sp>
        <p:nvSpPr>
          <p:cNvPr id="7" name="Header Placeholder 6"/>
          <p:cNvSpPr>
            <a:spLocks noGrp="1"/>
          </p:cNvSpPr>
          <p:nvPr>
            <p:ph type="hdr" sz="quarter" idx="13"/>
          </p:nvPr>
        </p:nvSpPr>
        <p:spPr/>
        <p:txBody>
          <a:bodyPr/>
          <a:lstStyle/>
          <a:p>
            <a:r>
              <a:rPr lang="en-US" smtClean="0"/>
              <a:t>DHC Bioinformatics Workshop - 2010</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923592-189F-4094-A772-74B06B53AA56}" type="slidenum">
              <a:rPr lang="en-US" smtClean="0"/>
              <a:pPr/>
              <a:t>16</a:t>
            </a:fld>
            <a:endParaRPr lang="en-US" dirty="0"/>
          </a:p>
        </p:txBody>
      </p:sp>
      <p:sp>
        <p:nvSpPr>
          <p:cNvPr id="5" name="Date Placeholder 4"/>
          <p:cNvSpPr>
            <a:spLocks noGrp="1"/>
          </p:cNvSpPr>
          <p:nvPr>
            <p:ph type="dt" idx="11"/>
          </p:nvPr>
        </p:nvSpPr>
        <p:spPr/>
        <p:txBody>
          <a:bodyPr/>
          <a:lstStyle/>
          <a:p>
            <a:r>
              <a:rPr lang="en-US" smtClean="0"/>
              <a:t>5/18/2010</a:t>
            </a:r>
            <a:endParaRPr lang="en-US" dirty="0"/>
          </a:p>
        </p:txBody>
      </p:sp>
      <p:sp>
        <p:nvSpPr>
          <p:cNvPr id="6" name="Footer Placeholder 5"/>
          <p:cNvSpPr>
            <a:spLocks noGrp="1"/>
          </p:cNvSpPr>
          <p:nvPr>
            <p:ph type="ftr" sz="quarter" idx="12"/>
          </p:nvPr>
        </p:nvSpPr>
        <p:spPr/>
        <p:txBody>
          <a:bodyPr/>
          <a:lstStyle/>
          <a:p>
            <a:r>
              <a:rPr lang="en-US" smtClean="0"/>
              <a:t>Functional Enrichment</a:t>
            </a:r>
            <a:endParaRPr lang="en-US" dirty="0"/>
          </a:p>
        </p:txBody>
      </p:sp>
      <p:sp>
        <p:nvSpPr>
          <p:cNvPr id="7" name="Header Placeholder 6"/>
          <p:cNvSpPr>
            <a:spLocks noGrp="1"/>
          </p:cNvSpPr>
          <p:nvPr>
            <p:ph type="hdr" sz="quarter" idx="13"/>
          </p:nvPr>
        </p:nvSpPr>
        <p:spPr/>
        <p:txBody>
          <a:bodyPr/>
          <a:lstStyle/>
          <a:p>
            <a:r>
              <a:rPr lang="en-US" smtClean="0"/>
              <a:t>DHC Bioinformatics Workshop - 2010</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260853"/>
            <a:ext cx="15544800" cy="2940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7772400"/>
            <a:ext cx="12801600" cy="35052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8BD325-F912-4FB9-A14F-B6B274F01BAB}" type="datetimeFigureOut">
              <a:rPr lang="en-US" smtClean="0"/>
              <a:pPr/>
              <a:t>5/17/2010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CC841A-AC8C-466E-BC64-5A6E38C3D70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BD325-F912-4FB9-A14F-B6B274F01BAB}" type="datetimeFigureOut">
              <a:rPr lang="en-US" smtClean="0"/>
              <a:pPr/>
              <a:t>5/17/2010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CC841A-AC8C-466E-BC64-5A6E38C3D70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BD325-F912-4FB9-A14F-B6B274F01BAB}" type="datetimeFigureOut">
              <a:rPr lang="en-US" smtClean="0"/>
              <a:pPr/>
              <a:t>5/17/2010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CC841A-AC8C-466E-BC64-5A6E38C3D70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73E9F-FD9A-430E-ABD0-BB1BEC2059EF}" type="datetimeFigureOut">
              <a:rPr lang="en-US" smtClean="0"/>
              <a:pPr/>
              <a:t>5/17/2010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298457-F457-4051-8ADD-94FC92D2903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49276"/>
            <a:ext cx="16459200" cy="2286000"/>
          </a:xfrm>
          <a:prstGeom prst="rect">
            <a:avLst/>
          </a:prstGeom>
        </p:spPr>
        <p:txBody>
          <a:bodyPr vert="horz" lIns="182880" tIns="91440" rIns="182880" bIns="9144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3200401"/>
            <a:ext cx="16459200" cy="9051926"/>
          </a:xfrm>
          <a:prstGeom prst="rect">
            <a:avLst/>
          </a:prstGeom>
        </p:spPr>
        <p:txBody>
          <a:bodyPr vert="horz" lIns="182880" tIns="91440" rIns="182880" bIns="9144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12712702"/>
            <a:ext cx="4267200" cy="730250"/>
          </a:xfrm>
          <a:prstGeom prst="rect">
            <a:avLst/>
          </a:prstGeom>
        </p:spPr>
        <p:txBody>
          <a:bodyPr vert="horz" lIns="182880" tIns="91440" rIns="182880" bIns="91440" rtlCol="0" anchor="ctr"/>
          <a:lstStyle>
            <a:lvl1pPr algn="l">
              <a:defRPr sz="2400">
                <a:solidFill>
                  <a:schemeClr val="tx1">
                    <a:tint val="75000"/>
                  </a:schemeClr>
                </a:solidFill>
              </a:defRPr>
            </a:lvl1pPr>
          </a:lstStyle>
          <a:p>
            <a:fld id="{968BD325-F912-4FB9-A14F-B6B274F01BAB}" type="datetimeFigureOut">
              <a:rPr lang="en-US" smtClean="0"/>
              <a:pPr/>
              <a:t>5/17/2010</a:t>
            </a:fld>
            <a:endParaRPr lang="en-US" dirty="0"/>
          </a:p>
        </p:txBody>
      </p:sp>
      <p:sp>
        <p:nvSpPr>
          <p:cNvPr id="5" name="Footer Placeholder 4"/>
          <p:cNvSpPr>
            <a:spLocks noGrp="1"/>
          </p:cNvSpPr>
          <p:nvPr>
            <p:ph type="ftr" sz="quarter" idx="3"/>
          </p:nvPr>
        </p:nvSpPr>
        <p:spPr>
          <a:xfrm>
            <a:off x="6248400" y="12712702"/>
            <a:ext cx="5791200" cy="730250"/>
          </a:xfrm>
          <a:prstGeom prst="rect">
            <a:avLst/>
          </a:prstGeom>
        </p:spPr>
        <p:txBody>
          <a:bodyPr vert="horz" lIns="182880" tIns="91440" rIns="182880" bIns="9144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3106400" y="12712702"/>
            <a:ext cx="4267200" cy="730250"/>
          </a:xfrm>
          <a:prstGeom prst="rect">
            <a:avLst/>
          </a:prstGeom>
        </p:spPr>
        <p:txBody>
          <a:bodyPr vert="horz" lIns="182880" tIns="91440" rIns="182880" bIns="91440" rtlCol="0" anchor="ctr"/>
          <a:lstStyle>
            <a:lvl1pPr algn="r">
              <a:defRPr sz="2400">
                <a:solidFill>
                  <a:schemeClr val="tx1">
                    <a:tint val="75000"/>
                  </a:schemeClr>
                </a:solidFill>
              </a:defRPr>
            </a:lvl1pPr>
          </a:lstStyle>
          <a:p>
            <a:fld id="{AFCC841A-AC8C-466E-BC64-5A6E38C3D70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iming>
    <p:tnLst>
      <p:par>
        <p:cTn id="1" dur="indefinite" restart="never" nodeType="tmRoot"/>
      </p:par>
    </p:tnLst>
  </p:timing>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49276"/>
            <a:ext cx="16459200" cy="2286000"/>
          </a:xfrm>
          <a:prstGeom prst="rect">
            <a:avLst/>
          </a:prstGeom>
        </p:spPr>
        <p:txBody>
          <a:bodyPr vert="horz" lIns="182880" tIns="91440" rIns="182880" bIns="9144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3200401"/>
            <a:ext cx="16459200" cy="9051926"/>
          </a:xfrm>
          <a:prstGeom prst="rect">
            <a:avLst/>
          </a:prstGeom>
        </p:spPr>
        <p:txBody>
          <a:bodyPr vert="horz" lIns="182880" tIns="91440" rIns="182880" bIns="9144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12712702"/>
            <a:ext cx="4267200" cy="730250"/>
          </a:xfrm>
          <a:prstGeom prst="rect">
            <a:avLst/>
          </a:prstGeom>
        </p:spPr>
        <p:txBody>
          <a:bodyPr vert="horz" lIns="182880" tIns="91440" rIns="182880" bIns="91440" rtlCol="0" anchor="ctr"/>
          <a:lstStyle>
            <a:lvl1pPr algn="l">
              <a:defRPr sz="2400">
                <a:solidFill>
                  <a:schemeClr val="tx1">
                    <a:tint val="75000"/>
                  </a:schemeClr>
                </a:solidFill>
              </a:defRPr>
            </a:lvl1pPr>
          </a:lstStyle>
          <a:p>
            <a:fld id="{70573E9F-FD9A-430E-ABD0-BB1BEC2059EF}" type="datetimeFigureOut">
              <a:rPr lang="en-US" smtClean="0"/>
              <a:pPr/>
              <a:t>5/17/2010</a:t>
            </a:fld>
            <a:endParaRPr lang="en-US" dirty="0"/>
          </a:p>
        </p:txBody>
      </p:sp>
      <p:sp>
        <p:nvSpPr>
          <p:cNvPr id="5" name="Footer Placeholder 4"/>
          <p:cNvSpPr>
            <a:spLocks noGrp="1"/>
          </p:cNvSpPr>
          <p:nvPr>
            <p:ph type="ftr" sz="quarter" idx="3"/>
          </p:nvPr>
        </p:nvSpPr>
        <p:spPr>
          <a:xfrm>
            <a:off x="6248400" y="12712702"/>
            <a:ext cx="5791200" cy="730250"/>
          </a:xfrm>
          <a:prstGeom prst="rect">
            <a:avLst/>
          </a:prstGeom>
        </p:spPr>
        <p:txBody>
          <a:bodyPr vert="horz" lIns="182880" tIns="91440" rIns="182880" bIns="9144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3106400" y="12712702"/>
            <a:ext cx="4267200" cy="730250"/>
          </a:xfrm>
          <a:prstGeom prst="rect">
            <a:avLst/>
          </a:prstGeom>
        </p:spPr>
        <p:txBody>
          <a:bodyPr vert="horz" lIns="182880" tIns="91440" rIns="182880" bIns="91440" rtlCol="0" anchor="ctr"/>
          <a:lstStyle>
            <a:lvl1pPr algn="r">
              <a:defRPr sz="2400">
                <a:solidFill>
                  <a:schemeClr val="tx1">
                    <a:tint val="75000"/>
                  </a:schemeClr>
                </a:solidFill>
              </a:defRPr>
            </a:lvl1pPr>
          </a:lstStyle>
          <a:p>
            <a:fld id="{6C298457-F457-4051-8ADD-94FC92D2903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mailto:huan.xu@cchmc.org"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toppcuster.cchmc.org/" TargetMode="External"/><Relationship Id="rId2" Type="http://schemas.openxmlformats.org/officeDocument/2006/relationships/hyperlink" Target="http://toppgene.cchmc.org/"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90600"/>
            <a:ext cx="14249400" cy="2438400"/>
          </a:xfrm>
        </p:spPr>
        <p:txBody>
          <a:bodyPr>
            <a:noAutofit/>
          </a:bodyPr>
          <a:lstStyle/>
          <a:p>
            <a:r>
              <a:rPr lang="en-US" sz="8000" b="1" dirty="0" smtClean="0"/>
              <a:t>Functional Enrichment Analysis &amp; Candidate Gene Ranking</a:t>
            </a:r>
            <a:endParaRPr lang="en-US" sz="8000" dirty="0"/>
          </a:p>
        </p:txBody>
      </p:sp>
      <p:sp>
        <p:nvSpPr>
          <p:cNvPr id="4" name="Title 1"/>
          <p:cNvSpPr txBox="1">
            <a:spLocks/>
          </p:cNvSpPr>
          <p:nvPr/>
        </p:nvSpPr>
        <p:spPr>
          <a:xfrm>
            <a:off x="3733800" y="4114800"/>
            <a:ext cx="10820400" cy="2438400"/>
          </a:xfrm>
          <a:prstGeom prst="rect">
            <a:avLst/>
          </a:prstGeom>
        </p:spPr>
        <p:txBody>
          <a:bodyPr vert="horz" lIns="182880" tIns="91440" rIns="182880" bIns="91440" rtlCol="0" anchor="ctr">
            <a:normAutofit fontScale="97500"/>
          </a:bodyPr>
          <a:lstStyle/>
          <a:p>
            <a:pPr marL="0" marR="0" lvl="0" indent="0" algn="ctr" defTabSz="1828800" rtl="0" eaLnBrk="1" fontAlgn="auto" latinLnBrk="0" hangingPunct="1">
              <a:lnSpc>
                <a:spcPct val="100000"/>
              </a:lnSpc>
              <a:spcBef>
                <a:spcPct val="0"/>
              </a:spcBef>
              <a:spcAft>
                <a:spcPts val="0"/>
              </a:spcAft>
              <a:buClrTx/>
              <a:buSzTx/>
              <a:buFontTx/>
              <a:buNone/>
              <a:tabLst/>
              <a:defRPr/>
            </a:pPr>
            <a:r>
              <a:rPr kumimoji="0" lang="en-US" sz="6600" i="0" u="none" strike="noStrike" kern="1200" cap="none" spc="0" normalizeH="0" baseline="0" noProof="0" dirty="0" smtClean="0">
                <a:ln>
                  <a:noFill/>
                </a:ln>
                <a:solidFill>
                  <a:schemeClr val="tx1"/>
                </a:solidFill>
                <a:effectLst/>
                <a:uLnTx/>
                <a:uFillTx/>
                <a:latin typeface="+mj-lt"/>
                <a:ea typeface="+mj-ea"/>
                <a:cs typeface="+mj-cs"/>
              </a:rPr>
              <a:t>Anil Jegga</a:t>
            </a:r>
          </a:p>
          <a:p>
            <a:pPr marL="0" marR="0" lvl="0" indent="0" algn="ctr" defTabSz="1828800" rtl="0" eaLnBrk="1" fontAlgn="auto" latinLnBrk="0" hangingPunct="1">
              <a:lnSpc>
                <a:spcPct val="100000"/>
              </a:lnSpc>
              <a:spcBef>
                <a:spcPct val="0"/>
              </a:spcBef>
              <a:spcAft>
                <a:spcPts val="0"/>
              </a:spcAft>
              <a:buClrTx/>
              <a:buSzTx/>
              <a:buFontTx/>
              <a:buNone/>
              <a:tabLst/>
              <a:defRPr/>
            </a:pPr>
            <a:r>
              <a:rPr lang="en-US" sz="6600" dirty="0" smtClean="0">
                <a:latin typeface="+mj-lt"/>
                <a:ea typeface="+mj-ea"/>
                <a:cs typeface="+mj-cs"/>
              </a:rPr>
              <a:t>Biomedical Informatics</a:t>
            </a:r>
            <a:endParaRPr kumimoji="0" lang="en-US" sz="6600" i="0" u="none" strike="noStrike" kern="1200" cap="none" spc="0" normalizeH="0" baseline="0" noProof="0" dirty="0">
              <a:ln>
                <a:noFill/>
              </a:ln>
              <a:solidFill>
                <a:schemeClr val="tx1"/>
              </a:solidFill>
              <a:effectLst/>
              <a:uLnTx/>
              <a:uFillTx/>
              <a:latin typeface="+mj-lt"/>
              <a:ea typeface="+mj-ea"/>
              <a:cs typeface="+mj-cs"/>
            </a:endParaRPr>
          </a:p>
        </p:txBody>
      </p:sp>
      <p:grpSp>
        <p:nvGrpSpPr>
          <p:cNvPr id="7" name="Group 6"/>
          <p:cNvGrpSpPr/>
          <p:nvPr/>
        </p:nvGrpSpPr>
        <p:grpSpPr>
          <a:xfrm>
            <a:off x="15925800" y="179832"/>
            <a:ext cx="2225040" cy="2344293"/>
            <a:chOff x="15925800" y="179832"/>
            <a:chExt cx="2225040" cy="2344293"/>
          </a:xfrm>
        </p:grpSpPr>
        <p:pic>
          <p:nvPicPr>
            <p:cNvPr id="5" name="Picture 4" descr="CC_logo_tagline.jpeg"/>
            <p:cNvPicPr>
              <a:picLocks noChangeAspect="1"/>
            </p:cNvPicPr>
            <p:nvPr/>
          </p:nvPicPr>
          <p:blipFill>
            <a:blip r:embed="rId3" cstate="print"/>
            <a:stretch>
              <a:fillRect/>
            </a:stretch>
          </p:blipFill>
          <p:spPr>
            <a:xfrm>
              <a:off x="15925800" y="179832"/>
              <a:ext cx="2225040" cy="886968"/>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16687800" y="1219200"/>
              <a:ext cx="1304925" cy="1304925"/>
            </a:xfrm>
            <a:prstGeom prst="rect">
              <a:avLst/>
            </a:prstGeom>
            <a:noFill/>
          </p:spPr>
        </p:pic>
      </p:grpSp>
      <p:sp>
        <p:nvSpPr>
          <p:cNvPr id="9" name="Rectangle 8"/>
          <p:cNvSpPr/>
          <p:nvPr/>
        </p:nvSpPr>
        <p:spPr>
          <a:xfrm>
            <a:off x="381000" y="7010400"/>
            <a:ext cx="10210800" cy="6001643"/>
          </a:xfrm>
          <a:prstGeom prst="rect">
            <a:avLst/>
          </a:prstGeom>
        </p:spPr>
        <p:txBody>
          <a:bodyPr wrap="square">
            <a:spAutoFit/>
          </a:bodyPr>
          <a:lstStyle/>
          <a:p>
            <a:r>
              <a:rPr lang="en-US" sz="4800" dirty="0" smtClean="0"/>
              <a:t>Contact Information:</a:t>
            </a:r>
          </a:p>
          <a:p>
            <a:r>
              <a:rPr lang="en-US" sz="4800" dirty="0" smtClean="0"/>
              <a:t>Anil Jegga</a:t>
            </a:r>
          </a:p>
          <a:p>
            <a:r>
              <a:rPr lang="en-US" sz="4800" dirty="0" smtClean="0"/>
              <a:t>Biomedical Informatics</a:t>
            </a:r>
          </a:p>
          <a:p>
            <a:r>
              <a:rPr lang="en-US" sz="4800" dirty="0" smtClean="0"/>
              <a:t>Room # 232, S Building 10th Floor</a:t>
            </a:r>
          </a:p>
          <a:p>
            <a:r>
              <a:rPr lang="en-US" sz="4800" dirty="0" smtClean="0"/>
              <a:t>CCHMC</a:t>
            </a:r>
          </a:p>
          <a:p>
            <a:r>
              <a:rPr lang="en-US" sz="4800" dirty="0" smtClean="0"/>
              <a:t>Homepage: http://anil.cchmc.org</a:t>
            </a:r>
          </a:p>
          <a:p>
            <a:r>
              <a:rPr lang="en-US" sz="4800" dirty="0" smtClean="0"/>
              <a:t>Tel: 513-636-0261</a:t>
            </a:r>
          </a:p>
          <a:p>
            <a:r>
              <a:rPr lang="en-US" sz="4800" dirty="0" smtClean="0"/>
              <a:t>E-mail: </a:t>
            </a:r>
            <a:r>
              <a:rPr lang="en-US" sz="4800" b="1" u="sng" dirty="0" smtClean="0">
                <a:solidFill>
                  <a:srgbClr val="333399"/>
                </a:solidFill>
              </a:rPr>
              <a:t>anil.jegga@cchmc.org</a:t>
            </a:r>
            <a:r>
              <a:rPr lang="en-US" sz="4800" dirty="0" smtClean="0"/>
              <a:t> </a:t>
            </a:r>
            <a:endParaRPr lang="en-US"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a:t>
            </a:r>
            <a:r>
              <a:rPr lang="en-US" sz="6000" b="1" dirty="0" smtClean="0"/>
              <a:t>) - </a:t>
            </a:r>
            <a:r>
              <a:rPr lang="en-US" sz="6000" b="1" u="sng" dirty="0" err="1" smtClean="0">
                <a:solidFill>
                  <a:srgbClr val="00B050"/>
                </a:solidFill>
              </a:rPr>
              <a:t>ToppFun</a:t>
            </a:r>
            <a:r>
              <a:rPr lang="en-US" sz="6000" b="1" dirty="0" smtClean="0"/>
              <a:t> </a:t>
            </a:r>
            <a:endParaRPr lang="en-US" sz="6000" b="1" dirty="0">
              <a:solidFill>
                <a:srgbClr val="FF0000"/>
              </a:solidFill>
            </a:endParaRPr>
          </a:p>
        </p:txBody>
      </p:sp>
      <p:pic>
        <p:nvPicPr>
          <p:cNvPr id="13314" name="Picture 2" descr="C:\Documents and Settings\Anil Jegga\Desktop\Bioinfo_Workshop-2009\Images\ToppFun-1.png"/>
          <p:cNvPicPr>
            <a:picLocks noChangeAspect="1" noChangeArrowheads="1"/>
          </p:cNvPicPr>
          <p:nvPr/>
        </p:nvPicPr>
        <p:blipFill>
          <a:blip r:embed="rId2" cstate="print"/>
          <a:srcRect/>
          <a:stretch>
            <a:fillRect/>
          </a:stretch>
        </p:blipFill>
        <p:spPr bwMode="auto">
          <a:xfrm>
            <a:off x="381000" y="990600"/>
            <a:ext cx="15011911" cy="8305800"/>
          </a:xfrm>
          <a:prstGeom prst="rect">
            <a:avLst/>
          </a:prstGeom>
          <a:noFill/>
          <a:ln>
            <a:solidFill>
              <a:srgbClr val="C00000"/>
            </a:solidFill>
          </a:ln>
        </p:spPr>
      </p:pic>
      <p:pic>
        <p:nvPicPr>
          <p:cNvPr id="13315" name="Picture 3" descr="C:\Documents and Settings\Anil Jegga\Desktop\Bioinfo_Workshop-2009\Images\ToppFun-2.png"/>
          <p:cNvPicPr>
            <a:picLocks noChangeAspect="1" noChangeArrowheads="1"/>
          </p:cNvPicPr>
          <p:nvPr/>
        </p:nvPicPr>
        <p:blipFill>
          <a:blip r:embed="rId3" cstate="print"/>
          <a:srcRect/>
          <a:stretch>
            <a:fillRect/>
          </a:stretch>
        </p:blipFill>
        <p:spPr bwMode="auto">
          <a:xfrm>
            <a:off x="10744199" y="3352800"/>
            <a:ext cx="6165229" cy="10048218"/>
          </a:xfrm>
          <a:prstGeom prst="rect">
            <a:avLst/>
          </a:prstGeom>
          <a:noFill/>
          <a:ln>
            <a:solidFill>
              <a:srgbClr val="C00000"/>
            </a:solidFill>
          </a:ln>
        </p:spPr>
      </p:pic>
      <p:sp>
        <p:nvSpPr>
          <p:cNvPr id="6" name="TextBox 5"/>
          <p:cNvSpPr txBox="1"/>
          <p:nvPr/>
        </p:nvSpPr>
        <p:spPr>
          <a:xfrm>
            <a:off x="533400" y="9525001"/>
            <a:ext cx="9753600" cy="3170099"/>
          </a:xfrm>
          <a:prstGeom prst="rect">
            <a:avLst/>
          </a:prstGeom>
          <a:noFill/>
          <a:ln w="57150">
            <a:solidFill>
              <a:srgbClr val="FF0000"/>
            </a:solidFill>
            <a:prstDash val="sysDash"/>
          </a:ln>
        </p:spPr>
        <p:txBody>
          <a:bodyPr wrap="square" rtlCol="0">
            <a:spAutoFit/>
          </a:bodyPr>
          <a:lstStyle/>
          <a:p>
            <a:pPr marL="514350" indent="-514350">
              <a:buFont typeface="+mj-lt"/>
              <a:buAutoNum type="arabicPeriod"/>
            </a:pPr>
            <a:r>
              <a:rPr lang="en-US" sz="4000" dirty="0" smtClean="0"/>
              <a:t>Supports variety of inputs</a:t>
            </a:r>
          </a:p>
          <a:p>
            <a:pPr marL="514350" indent="-514350">
              <a:buFont typeface="+mj-lt"/>
              <a:buAutoNum type="arabicPeriod"/>
            </a:pPr>
            <a:r>
              <a:rPr lang="en-US" sz="4000" dirty="0" smtClean="0"/>
              <a:t>Supports symbol correction</a:t>
            </a:r>
          </a:p>
          <a:p>
            <a:pPr marL="514350" indent="-514350">
              <a:buFont typeface="+mj-lt"/>
              <a:buAutoNum type="arabicPeriod"/>
            </a:pPr>
            <a:r>
              <a:rPr lang="en-US" sz="4000" dirty="0" smtClean="0"/>
              <a:t>Eliminates any duplicates</a:t>
            </a:r>
          </a:p>
          <a:p>
            <a:pPr marL="514350" indent="-514350">
              <a:buFont typeface="+mj-lt"/>
              <a:buAutoNum type="arabicPeriod"/>
            </a:pPr>
            <a:r>
              <a:rPr lang="en-US" sz="4000" dirty="0" smtClean="0"/>
              <a:t>Drawback: Supports human and mouse genes only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Documents and Settings\Anil Jegga\Desktop\Bioinfo_Workshop-2009\Images\ToppFun-3.png"/>
          <p:cNvPicPr>
            <a:picLocks noChangeAspect="1" noChangeArrowheads="1"/>
          </p:cNvPicPr>
          <p:nvPr/>
        </p:nvPicPr>
        <p:blipFill>
          <a:blip r:embed="rId2" cstate="print"/>
          <a:srcRect/>
          <a:stretch>
            <a:fillRect/>
          </a:stretch>
        </p:blipFill>
        <p:spPr bwMode="auto">
          <a:xfrm>
            <a:off x="457200" y="1143000"/>
            <a:ext cx="10647721" cy="11430000"/>
          </a:xfrm>
          <a:prstGeom prst="rect">
            <a:avLst/>
          </a:prstGeom>
          <a:noFill/>
        </p:spPr>
      </p:pic>
      <p:sp>
        <p:nvSpPr>
          <p:cNvPr id="5" name="Rounded Rectangle 4"/>
          <p:cNvSpPr/>
          <p:nvPr/>
        </p:nvSpPr>
        <p:spPr>
          <a:xfrm>
            <a:off x="457200" y="2286000"/>
            <a:ext cx="3810000" cy="9296400"/>
          </a:xfrm>
          <a:prstGeom prst="roundRect">
            <a:avLst>
              <a:gd name="adj" fmla="val 12582"/>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p:nvSpPr>
        <p:spPr>
          <a:xfrm>
            <a:off x="11277600" y="1066800"/>
            <a:ext cx="6781800" cy="12403395"/>
          </a:xfrm>
          <a:prstGeom prst="rect">
            <a:avLst/>
          </a:prstGeom>
          <a:noFill/>
          <a:ln w="57150">
            <a:solidFill>
              <a:srgbClr val="FF0000"/>
            </a:solidFill>
            <a:prstDash val="sysDash"/>
          </a:ln>
        </p:spPr>
        <p:txBody>
          <a:bodyPr wrap="square" rtlCol="0">
            <a:spAutoFit/>
          </a:bodyPr>
          <a:lstStyle/>
          <a:p>
            <a:pPr marL="514350" indent="-514350">
              <a:buFont typeface="+mj-lt"/>
              <a:buAutoNum type="arabicPeriod"/>
            </a:pPr>
            <a:r>
              <a:rPr lang="en-US" sz="4000" dirty="0" smtClean="0"/>
              <a:t>Gene list analyzed for as many as 17 features!</a:t>
            </a:r>
          </a:p>
          <a:p>
            <a:pPr marL="514350" indent="-514350">
              <a:buFont typeface="+mj-lt"/>
              <a:buAutoNum type="arabicPeriod"/>
            </a:pPr>
            <a:r>
              <a:rPr lang="en-US" sz="4000" dirty="0" smtClean="0"/>
              <a:t>Single-stop enrichment analysis server for both regulatory elements (TFBSs and miRNA) and biological themes</a:t>
            </a:r>
          </a:p>
          <a:p>
            <a:pPr marL="514350" indent="-514350">
              <a:buFont typeface="+mj-lt"/>
              <a:buAutoNum type="arabicPeriod"/>
            </a:pPr>
            <a:r>
              <a:rPr lang="en-US" sz="4000" dirty="0" smtClean="0"/>
              <a:t>Back-end has an exhaustive, normalized data resources compiled and integrated</a:t>
            </a:r>
          </a:p>
          <a:p>
            <a:pPr marL="514350" indent="-514350">
              <a:buFont typeface="+mj-lt"/>
              <a:buAutoNum type="arabicPeriod"/>
            </a:pPr>
            <a:r>
              <a:rPr lang="en-US" sz="4000" dirty="0" smtClean="0"/>
              <a:t>Bonferroni correction is “too stringent”; FDR with 0.05 is preferable.</a:t>
            </a:r>
          </a:p>
          <a:p>
            <a:pPr marL="514350" indent="-514350">
              <a:buFont typeface="+mj-lt"/>
              <a:buAutoNum type="arabicPeriod"/>
            </a:pPr>
            <a:r>
              <a:rPr lang="en-US" sz="4000" dirty="0" smtClean="0"/>
              <a:t>TFBS are based on conserved cis-elements and motifs within  ±2kb region of TSS in human, mouse, rat, and dog.</a:t>
            </a:r>
          </a:p>
          <a:p>
            <a:pPr marL="514350" indent="-514350">
              <a:buFont typeface="+mj-lt"/>
              <a:buAutoNum type="arabicPeriod"/>
            </a:pPr>
            <a:r>
              <a:rPr lang="en-US" sz="4000" dirty="0" smtClean="0"/>
              <a:t>miRNA-targets are based on </a:t>
            </a:r>
            <a:r>
              <a:rPr lang="en-US" sz="4000" dirty="0" err="1" smtClean="0"/>
              <a:t>TargetScan</a:t>
            </a:r>
            <a:r>
              <a:rPr lang="en-US" sz="4000" dirty="0" smtClean="0"/>
              <a:t>, </a:t>
            </a:r>
            <a:r>
              <a:rPr lang="en-US" sz="4000" dirty="0" err="1" smtClean="0"/>
              <a:t>PicTar</a:t>
            </a:r>
            <a:r>
              <a:rPr lang="en-US" sz="4000" dirty="0" smtClean="0"/>
              <a:t> and </a:t>
            </a:r>
            <a:r>
              <a:rPr lang="en-US" sz="4000" dirty="0" err="1" smtClean="0"/>
              <a:t>miRrecords</a:t>
            </a:r>
            <a:r>
              <a:rPr lang="en-US" sz="4000" dirty="0" smtClean="0"/>
              <a:t>/</a:t>
            </a:r>
            <a:r>
              <a:rPr lang="en-US" sz="4000" dirty="0" err="1" smtClean="0"/>
              <a:t>Tarbase</a:t>
            </a:r>
            <a:r>
              <a:rPr lang="en-US" sz="4000" dirty="0" smtClean="0"/>
              <a:t>.</a:t>
            </a:r>
            <a:endParaRPr lang="en-US" sz="4000" dirty="0"/>
          </a:p>
        </p:txBody>
      </p:sp>
      <p:sp>
        <p:nvSpPr>
          <p:cNvPr id="7" name="TextBox 6"/>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a:t>
            </a:r>
            <a:r>
              <a:rPr lang="en-US" sz="6000" b="1" dirty="0" smtClean="0"/>
              <a:t>) - </a:t>
            </a:r>
            <a:r>
              <a:rPr lang="en-US" sz="6000" b="1" u="sng" dirty="0" err="1" smtClean="0">
                <a:solidFill>
                  <a:srgbClr val="00B050"/>
                </a:solidFill>
              </a:rPr>
              <a:t>ToppFun</a:t>
            </a:r>
            <a:r>
              <a:rPr lang="en-US" sz="6000" b="1" dirty="0" smtClean="0"/>
              <a:t> </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 </a:t>
            </a:r>
            <a:endParaRPr lang="en-US" sz="6000" b="1" dirty="0">
              <a:solidFill>
                <a:srgbClr val="FF0000"/>
              </a:solidFill>
            </a:endParaRPr>
          </a:p>
        </p:txBody>
      </p:sp>
      <p:pic>
        <p:nvPicPr>
          <p:cNvPr id="17410" name="Picture 2"/>
          <p:cNvPicPr>
            <a:picLocks noChangeAspect="1" noChangeArrowheads="1"/>
          </p:cNvPicPr>
          <p:nvPr/>
        </p:nvPicPr>
        <p:blipFill>
          <a:blip r:embed="rId2" cstate="print"/>
          <a:srcRect l="15000" t="1563" r="1250" b="3906"/>
          <a:stretch>
            <a:fillRect/>
          </a:stretch>
        </p:blipFill>
        <p:spPr bwMode="auto">
          <a:xfrm>
            <a:off x="457200" y="1362501"/>
            <a:ext cx="13258800" cy="11972499"/>
          </a:xfrm>
          <a:prstGeom prst="rect">
            <a:avLst/>
          </a:prstGeom>
          <a:noFill/>
          <a:ln w="9525">
            <a:solidFill>
              <a:srgbClr val="C00000"/>
            </a:solidFill>
            <a:miter lim="800000"/>
            <a:headEnd/>
            <a:tailEnd/>
          </a:ln>
        </p:spPr>
      </p:pic>
      <p:sp>
        <p:nvSpPr>
          <p:cNvPr id="4" name="TextBox 3"/>
          <p:cNvSpPr txBox="1"/>
          <p:nvPr/>
        </p:nvSpPr>
        <p:spPr>
          <a:xfrm>
            <a:off x="11201400" y="2743200"/>
            <a:ext cx="6858000" cy="1963073"/>
          </a:xfrm>
          <a:prstGeom prst="rect">
            <a:avLst/>
          </a:prstGeom>
          <a:solidFill>
            <a:schemeClr val="bg1"/>
          </a:solidFill>
          <a:ln w="57150">
            <a:solidFill>
              <a:srgbClr val="FF0000"/>
            </a:solidFill>
            <a:prstDash val="sysDash"/>
          </a:ln>
        </p:spPr>
        <p:txBody>
          <a:bodyPr wrap="square" rtlCol="0">
            <a:spAutoFit/>
          </a:bodyPr>
          <a:lstStyle/>
          <a:p>
            <a:pPr marL="514350" indent="-514350">
              <a:buFont typeface="+mj-lt"/>
              <a:buAutoNum type="arabicPeriod"/>
            </a:pPr>
            <a:r>
              <a:rPr lang="en-US" sz="4000" dirty="0" smtClean="0"/>
              <a:t>Database updated regularly</a:t>
            </a:r>
          </a:p>
          <a:p>
            <a:pPr marL="514350" indent="-514350">
              <a:buFont typeface="+mj-lt"/>
              <a:buAutoNum type="arabicPeriod"/>
            </a:pPr>
            <a:r>
              <a:rPr lang="en-US" sz="4000" dirty="0" smtClean="0"/>
              <a:t>Exhaustive collection of annotations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Anil Jegga\Desktop\Bioinfo_Workshop-2009\Images\ToppFun-4.png"/>
          <p:cNvPicPr>
            <a:picLocks noChangeAspect="1" noChangeArrowheads="1"/>
          </p:cNvPicPr>
          <p:nvPr/>
        </p:nvPicPr>
        <p:blipFill>
          <a:blip r:embed="rId2" cstate="print"/>
          <a:srcRect/>
          <a:stretch>
            <a:fillRect/>
          </a:stretch>
        </p:blipFill>
        <p:spPr bwMode="auto">
          <a:xfrm>
            <a:off x="533400" y="1295400"/>
            <a:ext cx="9971441" cy="11430000"/>
          </a:xfrm>
          <a:prstGeom prst="rect">
            <a:avLst/>
          </a:prstGeom>
          <a:noFill/>
          <a:ln>
            <a:solidFill>
              <a:srgbClr val="C00000"/>
            </a:solidFill>
          </a:ln>
        </p:spPr>
      </p:pic>
      <p:pic>
        <p:nvPicPr>
          <p:cNvPr id="15363" name="Picture 3" descr="C:\Documents and Settings\Anil Jegga\Desktop\Bioinfo_Workshop-2009\Images\ToppFun-5.png"/>
          <p:cNvPicPr>
            <a:picLocks noChangeAspect="1" noChangeArrowheads="1"/>
          </p:cNvPicPr>
          <p:nvPr/>
        </p:nvPicPr>
        <p:blipFill>
          <a:blip r:embed="rId3" cstate="print"/>
          <a:srcRect/>
          <a:stretch>
            <a:fillRect/>
          </a:stretch>
        </p:blipFill>
        <p:spPr bwMode="auto">
          <a:xfrm>
            <a:off x="10363200" y="1056203"/>
            <a:ext cx="7467600" cy="8011597"/>
          </a:xfrm>
          <a:prstGeom prst="rect">
            <a:avLst/>
          </a:prstGeom>
          <a:noFill/>
          <a:ln>
            <a:solidFill>
              <a:srgbClr val="C00000"/>
            </a:solidFill>
          </a:ln>
        </p:spPr>
      </p:pic>
      <p:pic>
        <p:nvPicPr>
          <p:cNvPr id="15364" name="Picture 4" descr="C:\Documents and Settings\Anil Jegga\Desktop\Bioinfo_Workshop-2009\Images\ToppFun-6a.png"/>
          <p:cNvPicPr>
            <a:picLocks noChangeAspect="1" noChangeArrowheads="1"/>
          </p:cNvPicPr>
          <p:nvPr/>
        </p:nvPicPr>
        <p:blipFill>
          <a:blip r:embed="rId4" cstate="print"/>
          <a:srcRect/>
          <a:stretch>
            <a:fillRect/>
          </a:stretch>
        </p:blipFill>
        <p:spPr bwMode="auto">
          <a:xfrm>
            <a:off x="5121271" y="9220199"/>
            <a:ext cx="12709529" cy="4398523"/>
          </a:xfrm>
          <a:prstGeom prst="rect">
            <a:avLst/>
          </a:prstGeom>
          <a:noFill/>
          <a:ln>
            <a:solidFill>
              <a:srgbClr val="C00000"/>
            </a:solidFill>
          </a:ln>
        </p:spPr>
      </p:pic>
      <p:cxnSp>
        <p:nvCxnSpPr>
          <p:cNvPr id="6" name="Straight Arrow Connector 5"/>
          <p:cNvCxnSpPr>
            <a:endCxn id="15363" idx="1"/>
          </p:cNvCxnSpPr>
          <p:nvPr/>
        </p:nvCxnSpPr>
        <p:spPr>
          <a:xfrm>
            <a:off x="3429000" y="3200400"/>
            <a:ext cx="6934200" cy="186160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67200" y="5148798"/>
            <a:ext cx="4495800" cy="399520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a:t>
            </a:r>
            <a:r>
              <a:rPr lang="en-US" sz="6000" b="1" dirty="0" smtClean="0"/>
              <a:t>) - </a:t>
            </a:r>
            <a:r>
              <a:rPr lang="en-US" sz="6000" b="1" u="sng" dirty="0" err="1" smtClean="0">
                <a:solidFill>
                  <a:srgbClr val="00B050"/>
                </a:solidFill>
              </a:rPr>
              <a:t>ToppFun</a:t>
            </a:r>
            <a:r>
              <a:rPr lang="en-US" sz="6000" b="1" dirty="0" smtClean="0"/>
              <a:t> </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Documents and Settings\Anil Jegga\Desktop\Bioinfo_Workshop-2009\Images\ToppFun-6a.png"/>
          <p:cNvPicPr>
            <a:picLocks noChangeAspect="1" noChangeArrowheads="1"/>
          </p:cNvPicPr>
          <p:nvPr/>
        </p:nvPicPr>
        <p:blipFill>
          <a:blip r:embed="rId2" cstate="print"/>
          <a:srcRect/>
          <a:stretch>
            <a:fillRect/>
          </a:stretch>
        </p:blipFill>
        <p:spPr bwMode="auto">
          <a:xfrm>
            <a:off x="304800" y="1143000"/>
            <a:ext cx="12709529" cy="4398523"/>
          </a:xfrm>
          <a:prstGeom prst="rect">
            <a:avLst/>
          </a:prstGeom>
          <a:noFill/>
          <a:ln>
            <a:solidFill>
              <a:srgbClr val="C00000"/>
            </a:solidFill>
          </a:ln>
        </p:spPr>
      </p:pic>
      <p:pic>
        <p:nvPicPr>
          <p:cNvPr id="16386" name="Picture 2" descr="C:\Documents and Settings\Anil Jegga\Desktop\Bioinfo_Workshop-2009\Images\ToppFun-6b.png"/>
          <p:cNvPicPr>
            <a:picLocks noChangeAspect="1" noChangeArrowheads="1"/>
          </p:cNvPicPr>
          <p:nvPr/>
        </p:nvPicPr>
        <p:blipFill>
          <a:blip r:embed="rId3" cstate="print"/>
          <a:srcRect/>
          <a:stretch>
            <a:fillRect/>
          </a:stretch>
        </p:blipFill>
        <p:spPr bwMode="auto">
          <a:xfrm>
            <a:off x="8458200" y="5943600"/>
            <a:ext cx="9642290" cy="7239000"/>
          </a:xfrm>
          <a:prstGeom prst="rect">
            <a:avLst/>
          </a:prstGeom>
          <a:noFill/>
          <a:ln>
            <a:solidFill>
              <a:srgbClr val="C00000"/>
            </a:solidFill>
          </a:ln>
        </p:spPr>
      </p:pic>
      <p:pic>
        <p:nvPicPr>
          <p:cNvPr id="16387" name="Picture 3" descr="C:\Documents and Settings\Anil Jegga\Desktop\Bioinfo_Workshop-2009\Images\ToppFun-6c.png"/>
          <p:cNvPicPr>
            <a:picLocks noChangeAspect="1" noChangeArrowheads="1"/>
          </p:cNvPicPr>
          <p:nvPr/>
        </p:nvPicPr>
        <p:blipFill>
          <a:blip r:embed="rId4" cstate="print"/>
          <a:srcRect/>
          <a:stretch>
            <a:fillRect/>
          </a:stretch>
        </p:blipFill>
        <p:spPr bwMode="auto">
          <a:xfrm>
            <a:off x="304800" y="5638800"/>
            <a:ext cx="8001000" cy="7930000"/>
          </a:xfrm>
          <a:prstGeom prst="rect">
            <a:avLst/>
          </a:prstGeom>
          <a:noFill/>
          <a:ln>
            <a:solidFill>
              <a:srgbClr val="C00000"/>
            </a:solidFill>
          </a:ln>
        </p:spPr>
      </p:pic>
      <p:cxnSp>
        <p:nvCxnSpPr>
          <p:cNvPr id="8" name="Straight Arrow Connector 7"/>
          <p:cNvCxnSpPr/>
          <p:nvPr/>
        </p:nvCxnSpPr>
        <p:spPr>
          <a:xfrm rot="16200000" flipH="1">
            <a:off x="2781300" y="2400300"/>
            <a:ext cx="4419600" cy="25146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16386" idx="0"/>
          </p:cNvCxnSpPr>
          <p:nvPr/>
        </p:nvCxnSpPr>
        <p:spPr>
          <a:xfrm rot="16200000" flipH="1">
            <a:off x="9954372" y="2618627"/>
            <a:ext cx="3962400" cy="268754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a:t>
            </a:r>
            <a:r>
              <a:rPr lang="en-US" sz="6000" b="1" dirty="0" smtClean="0"/>
              <a:t>) - </a:t>
            </a:r>
            <a:r>
              <a:rPr lang="en-US" sz="6000" b="1" u="sng" dirty="0" err="1" smtClean="0">
                <a:solidFill>
                  <a:srgbClr val="00B050"/>
                </a:solidFill>
              </a:rPr>
              <a:t>ToppFun</a:t>
            </a:r>
            <a:r>
              <a:rPr lang="en-US" sz="6000" b="1" dirty="0" smtClean="0"/>
              <a:t> </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t="13281" r="14375" b="5469"/>
          <a:stretch>
            <a:fillRect/>
          </a:stretch>
        </p:blipFill>
        <p:spPr bwMode="auto">
          <a:xfrm>
            <a:off x="533400" y="1295400"/>
            <a:ext cx="15316200" cy="11626896"/>
          </a:xfrm>
          <a:prstGeom prst="rect">
            <a:avLst/>
          </a:prstGeom>
          <a:noFill/>
          <a:ln w="9525">
            <a:noFill/>
            <a:miter lim="800000"/>
            <a:headEnd/>
            <a:tailEnd/>
          </a:ln>
        </p:spPr>
      </p:pic>
      <p:sp>
        <p:nvSpPr>
          <p:cNvPr id="4" name="TextBox 3"/>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a:t>
            </a:r>
            <a:r>
              <a:rPr lang="en-US" sz="6000" b="1" dirty="0" smtClean="0"/>
              <a:t>) - </a:t>
            </a:r>
            <a:r>
              <a:rPr lang="en-US" sz="6000" b="1" u="sng" dirty="0" err="1" smtClean="0">
                <a:solidFill>
                  <a:srgbClr val="00B050"/>
                </a:solidFill>
              </a:rPr>
              <a:t>ToppFun</a:t>
            </a:r>
            <a:r>
              <a:rPr lang="en-US" sz="6000" b="1" dirty="0" smtClean="0"/>
              <a:t> </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8288000" cy="2246769"/>
          </a:xfrm>
          <a:prstGeom prst="rect">
            <a:avLst/>
          </a:prstGeom>
          <a:noFill/>
        </p:spPr>
        <p:txBody>
          <a:bodyPr wrap="square" rtlCol="0">
            <a:spAutoFit/>
          </a:bodyPr>
          <a:lstStyle/>
          <a:p>
            <a:pPr algn="ctr"/>
            <a:r>
              <a:rPr lang="en-US" sz="7000" b="1" dirty="0" smtClean="0"/>
              <a:t>Download Example Data Sets for Exercises From</a:t>
            </a:r>
          </a:p>
          <a:p>
            <a:pPr algn="ctr"/>
            <a:r>
              <a:rPr lang="en-US" sz="7000" b="1" u="sng" dirty="0" smtClean="0">
                <a:solidFill>
                  <a:srgbClr val="000099"/>
                </a:solidFill>
              </a:rPr>
              <a:t>http://anil.cchmc.org/dhc.html</a:t>
            </a:r>
          </a:p>
        </p:txBody>
      </p:sp>
      <p:sp>
        <p:nvSpPr>
          <p:cNvPr id="3" name="TextBox 2"/>
          <p:cNvSpPr txBox="1"/>
          <p:nvPr/>
        </p:nvSpPr>
        <p:spPr>
          <a:xfrm>
            <a:off x="381000" y="2692400"/>
            <a:ext cx="17602200" cy="9417963"/>
          </a:xfrm>
          <a:prstGeom prst="rect">
            <a:avLst/>
          </a:prstGeom>
          <a:noFill/>
        </p:spPr>
        <p:txBody>
          <a:bodyPr wrap="square" rtlCol="0">
            <a:spAutoFit/>
          </a:bodyPr>
          <a:lstStyle/>
          <a:p>
            <a:r>
              <a:rPr lang="en-US" sz="5800" b="1" u="sng" dirty="0" smtClean="0"/>
              <a:t>Two Excel Files</a:t>
            </a:r>
            <a:r>
              <a:rPr lang="en-US" sz="5800" dirty="0" smtClean="0"/>
              <a:t>:</a:t>
            </a:r>
          </a:p>
          <a:p>
            <a:pPr marL="742950" indent="-742950">
              <a:buAutoNum type="arabicPeriod"/>
            </a:pPr>
            <a:r>
              <a:rPr lang="en-US" sz="5800" b="1" dirty="0" smtClean="0">
                <a:solidFill>
                  <a:srgbClr val="000099"/>
                </a:solidFill>
              </a:rPr>
              <a:t>GeneLists.xls</a:t>
            </a:r>
            <a:r>
              <a:rPr lang="en-US" sz="5800" dirty="0" smtClean="0"/>
              <a:t>: Has two worksheets</a:t>
            </a:r>
          </a:p>
          <a:p>
            <a:pPr marL="1657350" lvl="1" indent="-742950">
              <a:buFont typeface="+mj-lt"/>
              <a:buAutoNum type="alphaLcPeriod"/>
            </a:pPr>
            <a:r>
              <a:rPr lang="en-US" sz="4800" dirty="0" err="1" smtClean="0"/>
              <a:t>Tissue_GeneLists</a:t>
            </a:r>
            <a:r>
              <a:rPr lang="en-US" sz="4800" dirty="0" smtClean="0"/>
              <a:t>: Has a list of </a:t>
            </a:r>
            <a:r>
              <a:rPr lang="en-US" sz="4800" dirty="0" err="1" smtClean="0"/>
              <a:t>overexpressed</a:t>
            </a:r>
            <a:r>
              <a:rPr lang="en-US" sz="4800" dirty="0" smtClean="0"/>
              <a:t> genes in some of the digestive system tissues</a:t>
            </a:r>
          </a:p>
          <a:p>
            <a:pPr marL="1657350" lvl="1" indent="-742950">
              <a:buFont typeface="+mj-lt"/>
              <a:buAutoNum type="alphaLcPeriod"/>
            </a:pPr>
            <a:r>
              <a:rPr lang="en-US" sz="4800" dirty="0" err="1" smtClean="0"/>
              <a:t>miRNA-Targets_Validated</a:t>
            </a:r>
            <a:r>
              <a:rPr lang="en-US" sz="4800" dirty="0" smtClean="0"/>
              <a:t>: Has a list of validated target genes for some of the </a:t>
            </a:r>
            <a:r>
              <a:rPr lang="en-US" sz="4800" dirty="0" err="1" smtClean="0"/>
              <a:t>microRNAs</a:t>
            </a:r>
            <a:endParaRPr lang="en-US" sz="4800" dirty="0" smtClean="0"/>
          </a:p>
          <a:p>
            <a:pPr marL="742950" indent="-742950">
              <a:buAutoNum type="arabicPeriod"/>
            </a:pPr>
            <a:r>
              <a:rPr lang="en-US" sz="5800" b="1" dirty="0" smtClean="0">
                <a:solidFill>
                  <a:srgbClr val="000099"/>
                </a:solidFill>
              </a:rPr>
              <a:t>CandidateGenes.xls</a:t>
            </a:r>
            <a:r>
              <a:rPr lang="en-US" sz="5800" dirty="0" smtClean="0"/>
              <a:t>: Has two worksheets</a:t>
            </a:r>
          </a:p>
          <a:p>
            <a:pPr marL="1657350" lvl="1" indent="-742950">
              <a:buFont typeface="+mj-lt"/>
              <a:buAutoNum type="alphaLcPeriod"/>
            </a:pPr>
            <a:r>
              <a:rPr lang="en-US" sz="4800" dirty="0" err="1" smtClean="0"/>
              <a:t>abnormal_dig_sys_morph_genes</a:t>
            </a:r>
            <a:r>
              <a:rPr lang="en-US" sz="4800" dirty="0" smtClean="0"/>
              <a:t>: Has a list of genes associated with the phenotype abnormal digestive system morphology in mouse</a:t>
            </a:r>
          </a:p>
          <a:p>
            <a:pPr marL="1657350" lvl="1" indent="-742950">
              <a:buFont typeface="+mj-lt"/>
              <a:buAutoNum type="alphaLcPeriod"/>
            </a:pPr>
            <a:r>
              <a:rPr lang="en-US" sz="4800" dirty="0" err="1" smtClean="0"/>
              <a:t>miRNA_Putatitve_Targets</a:t>
            </a:r>
            <a:r>
              <a:rPr lang="en-US" sz="4800" dirty="0" smtClean="0"/>
              <a:t>: Has a list of predicted targets of some of the </a:t>
            </a:r>
            <a:r>
              <a:rPr lang="en-US" sz="4800" dirty="0" err="1" smtClean="0"/>
              <a:t>miRNAs</a:t>
            </a:r>
            <a:r>
              <a:rPr lang="en-US" sz="4800" dirty="0" smtClean="0"/>
              <a:t> from </a:t>
            </a:r>
            <a:r>
              <a:rPr lang="en-US" sz="4800" dirty="0" err="1" smtClean="0"/>
              <a:t>TargetScan</a:t>
            </a:r>
            <a:r>
              <a:rPr lang="en-US" sz="4800" dirty="0" smtClean="0"/>
              <a:t> (version 5.0)</a:t>
            </a:r>
            <a:endParaRPr lang="en-US" sz="4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316051"/>
            <a:ext cx="17640300" cy="13018949"/>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5400" b="1" dirty="0" smtClean="0"/>
              <a:t>Exercise 1: Use the different gene lists from the downloaded file (“GeneLists.xls”) and find out:</a:t>
            </a:r>
          </a:p>
          <a:p>
            <a:pPr lvl="1"/>
            <a:r>
              <a:rPr lang="en-US" sz="4400" b="1" i="1" dirty="0" smtClean="0">
                <a:solidFill>
                  <a:srgbClr val="00FFFF"/>
                </a:solidFill>
              </a:rPr>
              <a:t>Note: The “GeneLists.xls” file has two worksheets and within each worksheet there are several gene lists based on tissue-specificity or being </a:t>
            </a:r>
            <a:r>
              <a:rPr lang="en-US" sz="4400" b="1" i="1" dirty="0" err="1" smtClean="0">
                <a:solidFill>
                  <a:srgbClr val="00FFFF"/>
                </a:solidFill>
              </a:rPr>
              <a:t>microRNA</a:t>
            </a:r>
            <a:r>
              <a:rPr lang="en-US" sz="4400" b="1" i="1" dirty="0" smtClean="0">
                <a:solidFill>
                  <a:srgbClr val="00FFFF"/>
                </a:solidFill>
              </a:rPr>
              <a:t> targets (validated) </a:t>
            </a:r>
          </a:p>
          <a:p>
            <a:pPr marL="1828800" lvl="1" indent="-914400">
              <a:buAutoNum type="alphaLcPeriod"/>
            </a:pPr>
            <a:r>
              <a:rPr lang="en-US" sz="5000" b="1" dirty="0" smtClean="0"/>
              <a:t>How many of the liver-</a:t>
            </a:r>
            <a:r>
              <a:rPr lang="en-US" sz="5000" b="1" dirty="0" err="1" smtClean="0"/>
              <a:t>overexpressed</a:t>
            </a:r>
            <a:r>
              <a:rPr lang="en-US" sz="5000" b="1" dirty="0" smtClean="0"/>
              <a:t> genes are associated with lipid metabolic process?</a:t>
            </a:r>
          </a:p>
          <a:p>
            <a:pPr marL="1828800" lvl="1" indent="-914400">
              <a:buAutoNum type="alphaLcPeriod"/>
            </a:pPr>
            <a:r>
              <a:rPr lang="en-US" sz="5000" b="1" dirty="0" smtClean="0"/>
              <a:t>Are there any enriched TFBSs for liver </a:t>
            </a:r>
            <a:r>
              <a:rPr lang="en-US" sz="5000" b="1" dirty="0" err="1" smtClean="0"/>
              <a:t>overexpressed</a:t>
            </a:r>
            <a:r>
              <a:rPr lang="en-US" sz="5000" b="1" dirty="0" smtClean="0"/>
              <a:t> genes?</a:t>
            </a:r>
          </a:p>
          <a:p>
            <a:pPr marL="1828800" lvl="1" indent="-914400">
              <a:buAutoNum type="alphaLcPeriod"/>
            </a:pPr>
            <a:r>
              <a:rPr lang="en-US" sz="5000" b="1" dirty="0" smtClean="0"/>
              <a:t>What are the enriched </a:t>
            </a:r>
            <a:r>
              <a:rPr lang="en-US" sz="5000" b="1" dirty="0" err="1" smtClean="0"/>
              <a:t>miRNAs</a:t>
            </a:r>
            <a:r>
              <a:rPr lang="en-US" sz="5000" b="1" dirty="0" smtClean="0"/>
              <a:t> in the colon-</a:t>
            </a:r>
            <a:r>
              <a:rPr lang="en-US" sz="5000" b="1" dirty="0" err="1" smtClean="0"/>
              <a:t>cecum</a:t>
            </a:r>
            <a:r>
              <a:rPr lang="en-US" sz="5000" b="1" dirty="0" smtClean="0"/>
              <a:t> </a:t>
            </a:r>
            <a:r>
              <a:rPr lang="en-US" sz="5000" b="1" dirty="0" err="1" smtClean="0"/>
              <a:t>overexpressed</a:t>
            </a:r>
            <a:r>
              <a:rPr lang="en-US" sz="5000" b="1" dirty="0" smtClean="0"/>
              <a:t> genes?</a:t>
            </a:r>
          </a:p>
          <a:p>
            <a:pPr marL="1828800" lvl="1" indent="-914400">
              <a:buAutoNum type="alphaLcPeriod"/>
            </a:pPr>
            <a:r>
              <a:rPr lang="en-US" sz="5000" b="1" dirty="0" smtClean="0"/>
              <a:t>What gene families are enriched in esophagus </a:t>
            </a:r>
            <a:r>
              <a:rPr lang="en-US" sz="5000" b="1" dirty="0" err="1" smtClean="0"/>
              <a:t>overexpressed</a:t>
            </a:r>
            <a:r>
              <a:rPr lang="en-US" sz="5000" b="1" dirty="0" smtClean="0"/>
              <a:t> genes?</a:t>
            </a:r>
          </a:p>
          <a:p>
            <a:pPr marL="1828800" lvl="1" indent="-914400">
              <a:buAutoNum type="alphaLcPeriod"/>
            </a:pPr>
            <a:r>
              <a:rPr lang="en-US" sz="5000" b="1" dirty="0" smtClean="0">
                <a:solidFill>
                  <a:schemeClr val="bg1"/>
                </a:solidFill>
              </a:rPr>
              <a:t>In which other regions are stomach (cardiac) genes </a:t>
            </a:r>
            <a:r>
              <a:rPr lang="en-US" sz="5000" b="1" dirty="0" err="1" smtClean="0">
                <a:solidFill>
                  <a:schemeClr val="bg1"/>
                </a:solidFill>
              </a:rPr>
              <a:t>overexpressed</a:t>
            </a:r>
            <a:r>
              <a:rPr lang="en-US" sz="5000" b="1" dirty="0" smtClean="0">
                <a:solidFill>
                  <a:schemeClr val="bg1"/>
                </a:solidFill>
              </a:rPr>
              <a:t>?</a:t>
            </a:r>
          </a:p>
          <a:p>
            <a:pPr marL="1828800" lvl="1" indent="-914400">
              <a:buAutoNum type="alphaLcPeriod"/>
            </a:pPr>
            <a:r>
              <a:rPr lang="en-US" sz="5000" b="1" dirty="0" smtClean="0">
                <a:solidFill>
                  <a:schemeClr val="bg1"/>
                </a:solidFill>
              </a:rPr>
              <a:t>What biological process are miR-1 target genes enriched for?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66800"/>
            <a:ext cx="18288000" cy="1015663"/>
          </a:xfrm>
          <a:prstGeom prst="rect">
            <a:avLst/>
          </a:prstGeom>
          <a:noFill/>
        </p:spPr>
        <p:txBody>
          <a:bodyPr wrap="square" rtlCol="0">
            <a:spAutoFit/>
          </a:bodyPr>
          <a:lstStyle/>
          <a:p>
            <a:pPr algn="ctr"/>
            <a:r>
              <a:rPr lang="en-US" sz="6000" b="1" dirty="0" smtClean="0"/>
              <a:t>ToppCluster (http://toppcluster.cchmc.org) </a:t>
            </a:r>
            <a:endParaRPr lang="en-US" sz="6000" b="1" dirty="0">
              <a:solidFill>
                <a:srgbClr val="FF0000"/>
              </a:solidFill>
            </a:endParaRPr>
          </a:p>
        </p:txBody>
      </p:sp>
      <p:sp>
        <p:nvSpPr>
          <p:cNvPr id="3" name="TextBox 2"/>
          <p:cNvSpPr txBox="1"/>
          <p:nvPr/>
        </p:nvSpPr>
        <p:spPr>
          <a:xfrm>
            <a:off x="0" y="0"/>
            <a:ext cx="18288000" cy="1015663"/>
          </a:xfrm>
          <a:prstGeom prst="rect">
            <a:avLst/>
          </a:prstGeom>
          <a:noFill/>
        </p:spPr>
        <p:txBody>
          <a:bodyPr wrap="square" rtlCol="0">
            <a:spAutoFit/>
          </a:bodyPr>
          <a:lstStyle/>
          <a:p>
            <a:pPr algn="ctr"/>
            <a:r>
              <a:rPr lang="en-US" sz="6000" b="1" dirty="0" smtClean="0">
                <a:solidFill>
                  <a:srgbClr val="FF0000"/>
                </a:solidFill>
              </a:rPr>
              <a:t>What if I want to compare several gene lists at a time?</a:t>
            </a:r>
            <a:endParaRPr lang="en-US" sz="6000" b="1" dirty="0">
              <a:solidFill>
                <a:srgbClr val="FF0000"/>
              </a:solidFill>
            </a:endParaRPr>
          </a:p>
        </p:txBody>
      </p:sp>
      <p:pic>
        <p:nvPicPr>
          <p:cNvPr id="1026" name="Picture 2"/>
          <p:cNvPicPr>
            <a:picLocks noChangeAspect="1" noChangeArrowheads="1"/>
          </p:cNvPicPr>
          <p:nvPr/>
        </p:nvPicPr>
        <p:blipFill>
          <a:blip r:embed="rId2" cstate="print"/>
          <a:srcRect t="13281" r="1250" b="7813"/>
          <a:stretch>
            <a:fillRect/>
          </a:stretch>
        </p:blipFill>
        <p:spPr bwMode="auto">
          <a:xfrm>
            <a:off x="304800" y="2133600"/>
            <a:ext cx="17642186" cy="1127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1137"/>
            <a:ext cx="18288000" cy="1015663"/>
          </a:xfrm>
          <a:prstGeom prst="rect">
            <a:avLst/>
          </a:prstGeom>
          <a:noFill/>
        </p:spPr>
        <p:txBody>
          <a:bodyPr wrap="square" rtlCol="0">
            <a:spAutoFit/>
          </a:bodyPr>
          <a:lstStyle/>
          <a:p>
            <a:pPr algn="ctr"/>
            <a:r>
              <a:rPr lang="en-US" sz="6000" b="1" dirty="0" smtClean="0"/>
              <a:t>ToppCluster (http://toppcluster.cchmc.org) </a:t>
            </a:r>
            <a:endParaRPr lang="en-US" sz="6000" b="1" dirty="0">
              <a:solidFill>
                <a:srgbClr val="FF0000"/>
              </a:solidFill>
            </a:endParaRPr>
          </a:p>
        </p:txBody>
      </p:sp>
      <p:grpSp>
        <p:nvGrpSpPr>
          <p:cNvPr id="10" name="Group 9"/>
          <p:cNvGrpSpPr/>
          <p:nvPr/>
        </p:nvGrpSpPr>
        <p:grpSpPr>
          <a:xfrm>
            <a:off x="1219200" y="1295400"/>
            <a:ext cx="15468600" cy="11926173"/>
            <a:chOff x="762000" y="1447799"/>
            <a:chExt cx="15468600" cy="11926173"/>
          </a:xfrm>
        </p:grpSpPr>
        <p:pic>
          <p:nvPicPr>
            <p:cNvPr id="2050" name="Picture 2"/>
            <p:cNvPicPr>
              <a:picLocks noChangeAspect="1" noChangeArrowheads="1"/>
            </p:cNvPicPr>
            <p:nvPr/>
          </p:nvPicPr>
          <p:blipFill>
            <a:blip r:embed="rId2" cstate="print"/>
            <a:srcRect l="16875" t="13281" r="1250" b="7813"/>
            <a:stretch>
              <a:fillRect/>
            </a:stretch>
          </p:blipFill>
          <p:spPr bwMode="auto">
            <a:xfrm>
              <a:off x="762000" y="1447799"/>
              <a:ext cx="15468600" cy="11926173"/>
            </a:xfrm>
            <a:prstGeom prst="rect">
              <a:avLst/>
            </a:prstGeom>
            <a:noFill/>
            <a:ln w="9525">
              <a:solidFill>
                <a:schemeClr val="tx2"/>
              </a:solidFill>
              <a:miter lim="800000"/>
              <a:headEnd/>
              <a:tailEnd/>
            </a:ln>
          </p:spPr>
        </p:pic>
        <p:pic>
          <p:nvPicPr>
            <p:cNvPr id="2051" name="Picture 3"/>
            <p:cNvPicPr>
              <a:picLocks noChangeAspect="1" noChangeArrowheads="1"/>
            </p:cNvPicPr>
            <p:nvPr/>
          </p:nvPicPr>
          <p:blipFill>
            <a:blip r:embed="rId3" cstate="print"/>
            <a:srcRect l="34375" t="60938" r="50481" b="19531"/>
            <a:stretch>
              <a:fillRect/>
            </a:stretch>
          </p:blipFill>
          <p:spPr bwMode="auto">
            <a:xfrm>
              <a:off x="9601200" y="3352800"/>
              <a:ext cx="4800600" cy="4953000"/>
            </a:xfrm>
            <a:prstGeom prst="rect">
              <a:avLst/>
            </a:prstGeom>
            <a:noFill/>
            <a:ln w="38100">
              <a:solidFill>
                <a:srgbClr val="FF0000"/>
              </a:solidFill>
              <a:miter lim="800000"/>
              <a:headEnd/>
              <a:tailEnd/>
            </a:ln>
          </p:spPr>
        </p:pic>
        <p:sp>
          <p:nvSpPr>
            <p:cNvPr id="7" name="Rectangle 6"/>
            <p:cNvSpPr/>
            <p:nvPr/>
          </p:nvSpPr>
          <p:spPr>
            <a:xfrm>
              <a:off x="762000" y="8534400"/>
              <a:ext cx="65532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7315200" y="7010400"/>
              <a:ext cx="2286000" cy="1752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8288000" cy="1938992"/>
          </a:xfrm>
          <a:prstGeom prst="rect">
            <a:avLst/>
          </a:prstGeom>
          <a:noFill/>
        </p:spPr>
        <p:txBody>
          <a:bodyPr wrap="square" rtlCol="0">
            <a:spAutoFit/>
          </a:bodyPr>
          <a:lstStyle/>
          <a:p>
            <a:pPr algn="ctr"/>
            <a:r>
              <a:rPr lang="en-US" sz="6000" b="1" dirty="0" smtClean="0"/>
              <a:t>Slides and Example data sets available for download at:</a:t>
            </a:r>
          </a:p>
          <a:p>
            <a:pPr algn="ctr"/>
            <a:r>
              <a:rPr lang="en-US" sz="6000" b="1" u="sng" dirty="0" smtClean="0">
                <a:solidFill>
                  <a:srgbClr val="000099"/>
                </a:solidFill>
              </a:rPr>
              <a:t>http://anil.cchmc.org/dhc.html</a:t>
            </a:r>
            <a:endParaRPr lang="en-US" sz="6000" b="1" u="sng" dirty="0">
              <a:solidFill>
                <a:srgbClr val="000099"/>
              </a:solidFill>
            </a:endParaRPr>
          </a:p>
        </p:txBody>
      </p:sp>
      <p:sp>
        <p:nvSpPr>
          <p:cNvPr id="8" name="TextBox 7"/>
          <p:cNvSpPr txBox="1"/>
          <p:nvPr/>
        </p:nvSpPr>
        <p:spPr>
          <a:xfrm>
            <a:off x="304800" y="2008287"/>
            <a:ext cx="17602200" cy="1754326"/>
          </a:xfrm>
          <a:prstGeom prst="rect">
            <a:avLst/>
          </a:prstGeom>
          <a:noFill/>
          <a:ln w="57150">
            <a:solidFill>
              <a:srgbClr val="333399"/>
            </a:solidFill>
          </a:ln>
        </p:spPr>
        <p:txBody>
          <a:bodyPr wrap="square" rtlCol="0">
            <a:spAutoFit/>
          </a:bodyPr>
          <a:lstStyle/>
          <a:p>
            <a:r>
              <a:rPr lang="en-US" sz="5400" b="1" u="sng" dirty="0" smtClean="0">
                <a:solidFill>
                  <a:srgbClr val="333399"/>
                </a:solidFill>
              </a:rPr>
              <a:t>Workshop Evaluation</a:t>
            </a:r>
            <a:r>
              <a:rPr lang="en-US" sz="5400" dirty="0" smtClean="0">
                <a:solidFill>
                  <a:srgbClr val="333399"/>
                </a:solidFill>
              </a:rPr>
              <a:t>: Please provide your valuable feedback on the evaluation sheet provided along with the hand-outs</a:t>
            </a:r>
          </a:p>
        </p:txBody>
      </p:sp>
      <p:sp>
        <p:nvSpPr>
          <p:cNvPr id="9" name="TextBox 8"/>
          <p:cNvSpPr txBox="1"/>
          <p:nvPr/>
        </p:nvSpPr>
        <p:spPr>
          <a:xfrm>
            <a:off x="304800" y="3913287"/>
            <a:ext cx="17526000" cy="5078313"/>
          </a:xfrm>
          <a:prstGeom prst="rect">
            <a:avLst/>
          </a:prstGeom>
          <a:noFill/>
          <a:ln w="57150">
            <a:solidFill>
              <a:srgbClr val="333399"/>
            </a:solidFill>
          </a:ln>
        </p:spPr>
        <p:txBody>
          <a:bodyPr wrap="square" rtlCol="0">
            <a:spAutoFit/>
          </a:bodyPr>
          <a:lstStyle/>
          <a:p>
            <a:r>
              <a:rPr lang="en-US" sz="5400" dirty="0" smtClean="0">
                <a:solidFill>
                  <a:srgbClr val="333399"/>
                </a:solidFill>
              </a:rPr>
              <a:t>This workshop is about the analysis of </a:t>
            </a:r>
            <a:r>
              <a:rPr lang="en-US" sz="5400" dirty="0" err="1" smtClean="0">
                <a:solidFill>
                  <a:srgbClr val="333399"/>
                </a:solidFill>
              </a:rPr>
              <a:t>transcriptome</a:t>
            </a:r>
            <a:r>
              <a:rPr lang="en-US" sz="5400" dirty="0" smtClean="0">
                <a:solidFill>
                  <a:srgbClr val="333399"/>
                </a:solidFill>
              </a:rPr>
              <a:t> (identifying enriched biological processes, etc.) and ranking or prioritizing candidate genes. It </a:t>
            </a:r>
            <a:r>
              <a:rPr lang="en-US" sz="5400" b="1" u="sng" dirty="0" smtClean="0">
                <a:solidFill>
                  <a:srgbClr val="FF0000"/>
                </a:solidFill>
              </a:rPr>
              <a:t>does not</a:t>
            </a:r>
            <a:r>
              <a:rPr lang="en-US" sz="5400" dirty="0" smtClean="0">
                <a:solidFill>
                  <a:srgbClr val="FF0000"/>
                </a:solidFill>
              </a:rPr>
              <a:t> </a:t>
            </a:r>
            <a:r>
              <a:rPr lang="en-US" sz="5400" dirty="0" smtClean="0">
                <a:solidFill>
                  <a:srgbClr val="333399"/>
                </a:solidFill>
              </a:rPr>
              <a:t>cover microarray data analysis.</a:t>
            </a:r>
          </a:p>
          <a:p>
            <a:r>
              <a:rPr lang="en-US" sz="5400" dirty="0" smtClean="0">
                <a:solidFill>
                  <a:srgbClr val="333399"/>
                </a:solidFill>
              </a:rPr>
              <a:t>Contact Huan Xu (</a:t>
            </a:r>
            <a:r>
              <a:rPr lang="en-US" sz="5400" dirty="0" smtClean="0">
                <a:solidFill>
                  <a:srgbClr val="333399"/>
                </a:solidFill>
                <a:hlinkClick r:id="rId2"/>
              </a:rPr>
              <a:t>huan.xu@cchmc.org</a:t>
            </a:r>
            <a:r>
              <a:rPr lang="en-US" sz="5400" dirty="0" smtClean="0">
                <a:solidFill>
                  <a:srgbClr val="333399"/>
                </a:solidFill>
              </a:rPr>
              <a:t> for GeneSpring related questions or microarray data </a:t>
            </a:r>
            <a:r>
              <a:rPr lang="en-US" sz="5400" dirty="0" smtClean="0">
                <a:solidFill>
                  <a:srgbClr val="333399"/>
                </a:solidFill>
              </a:rPr>
              <a:t>analysis.</a:t>
            </a:r>
            <a:endParaRPr lang="en-US" sz="5400" dirty="0" smtClean="0">
              <a:solidFill>
                <a:srgbClr val="333399"/>
              </a:solidFill>
            </a:endParaRPr>
          </a:p>
        </p:txBody>
      </p:sp>
      <p:sp>
        <p:nvSpPr>
          <p:cNvPr id="10" name="TextBox 9"/>
          <p:cNvSpPr txBox="1"/>
          <p:nvPr/>
        </p:nvSpPr>
        <p:spPr>
          <a:xfrm>
            <a:off x="304800" y="9163883"/>
            <a:ext cx="17526000" cy="4247317"/>
          </a:xfrm>
          <a:prstGeom prst="rect">
            <a:avLst/>
          </a:prstGeom>
          <a:noFill/>
          <a:ln w="57150">
            <a:solidFill>
              <a:srgbClr val="333399"/>
            </a:solidFill>
          </a:ln>
        </p:spPr>
        <p:txBody>
          <a:bodyPr wrap="square" rtlCol="0">
            <a:spAutoFit/>
          </a:bodyPr>
          <a:lstStyle/>
          <a:p>
            <a:r>
              <a:rPr lang="en-US" sz="5400" dirty="0" smtClean="0">
                <a:solidFill>
                  <a:srgbClr val="333399"/>
                </a:solidFill>
              </a:rPr>
              <a:t>All the applications/servers/databases used in this workshop are </a:t>
            </a:r>
            <a:r>
              <a:rPr lang="en-US" sz="5400" b="1" u="sng" dirty="0" smtClean="0">
                <a:solidFill>
                  <a:srgbClr val="333399"/>
                </a:solidFill>
              </a:rPr>
              <a:t>free</a:t>
            </a:r>
            <a:r>
              <a:rPr lang="en-US" sz="5400" dirty="0" smtClean="0">
                <a:solidFill>
                  <a:srgbClr val="333399"/>
                </a:solidFill>
              </a:rPr>
              <a:t> for academic-use. Applications that are not free for use (e.g., Ingenuity Pathway Analysis, etc.) are not covered here. However, we have licensed access to use some of these and please contact us if you are interested in using them.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t="13281" r="1250" b="7031"/>
          <a:stretch>
            <a:fillRect/>
          </a:stretch>
        </p:blipFill>
        <p:spPr bwMode="auto">
          <a:xfrm>
            <a:off x="4953000" y="1676400"/>
            <a:ext cx="12983882" cy="8382000"/>
          </a:xfrm>
          <a:prstGeom prst="rect">
            <a:avLst/>
          </a:prstGeom>
          <a:noFill/>
          <a:ln w="9525">
            <a:noFill/>
            <a:miter lim="800000"/>
            <a:headEnd/>
            <a:tailEnd/>
          </a:ln>
        </p:spPr>
      </p:pic>
      <p:pic>
        <p:nvPicPr>
          <p:cNvPr id="20482" name="Picture 2" descr="C:\Documents and Settings\Anil Jegga\Desktop\Bioinfo_Workshop-2009\Images\ToppCluster-4.png"/>
          <p:cNvPicPr>
            <a:picLocks noChangeAspect="1" noChangeArrowheads="1"/>
          </p:cNvPicPr>
          <p:nvPr/>
        </p:nvPicPr>
        <p:blipFill>
          <a:blip r:embed="rId3" cstate="print"/>
          <a:srcRect/>
          <a:stretch>
            <a:fillRect/>
          </a:stretch>
        </p:blipFill>
        <p:spPr bwMode="auto">
          <a:xfrm>
            <a:off x="223736" y="1026268"/>
            <a:ext cx="4581525" cy="1581150"/>
          </a:xfrm>
          <a:prstGeom prst="rect">
            <a:avLst/>
          </a:prstGeom>
          <a:noFill/>
          <a:ln>
            <a:solidFill>
              <a:srgbClr val="C00000"/>
            </a:solidFill>
          </a:ln>
        </p:spPr>
      </p:pic>
      <p:pic>
        <p:nvPicPr>
          <p:cNvPr id="20483" name="Picture 3"/>
          <p:cNvPicPr>
            <a:picLocks noChangeAspect="1" noChangeArrowheads="1"/>
          </p:cNvPicPr>
          <p:nvPr/>
        </p:nvPicPr>
        <p:blipFill>
          <a:blip r:embed="rId4" cstate="print"/>
          <a:srcRect l="1250" t="16406" r="85625" b="53125"/>
          <a:stretch>
            <a:fillRect/>
          </a:stretch>
        </p:blipFill>
        <p:spPr bwMode="auto">
          <a:xfrm>
            <a:off x="762000" y="3200400"/>
            <a:ext cx="3581400" cy="6651171"/>
          </a:xfrm>
          <a:prstGeom prst="rect">
            <a:avLst/>
          </a:prstGeom>
          <a:noFill/>
          <a:ln w="9525">
            <a:solidFill>
              <a:srgbClr val="000099"/>
            </a:solidFill>
            <a:miter lim="800000"/>
            <a:headEnd/>
            <a:tailEnd/>
          </a:ln>
        </p:spPr>
      </p:pic>
      <p:sp>
        <p:nvSpPr>
          <p:cNvPr id="6" name="TextBox 5"/>
          <p:cNvSpPr txBox="1"/>
          <p:nvPr/>
        </p:nvSpPr>
        <p:spPr>
          <a:xfrm>
            <a:off x="0" y="0"/>
            <a:ext cx="18288000" cy="1015663"/>
          </a:xfrm>
          <a:prstGeom prst="rect">
            <a:avLst/>
          </a:prstGeom>
          <a:noFill/>
        </p:spPr>
        <p:txBody>
          <a:bodyPr wrap="square" rtlCol="0">
            <a:spAutoFit/>
          </a:bodyPr>
          <a:lstStyle/>
          <a:p>
            <a:pPr algn="ctr"/>
            <a:r>
              <a:rPr lang="en-US" sz="6000" b="1" dirty="0" smtClean="0"/>
              <a:t>ToppCluster (http://toppcluster.cchmc.org) </a:t>
            </a:r>
            <a:endParaRPr lang="en-US" sz="6000" b="1" dirty="0">
              <a:solidFill>
                <a:srgbClr val="FF0000"/>
              </a:solidFill>
            </a:endParaRPr>
          </a:p>
        </p:txBody>
      </p:sp>
      <p:cxnSp>
        <p:nvCxnSpPr>
          <p:cNvPr id="7" name="Straight Connector 6"/>
          <p:cNvCxnSpPr/>
          <p:nvPr/>
        </p:nvCxnSpPr>
        <p:spPr>
          <a:xfrm rot="5400000">
            <a:off x="4305300" y="2247900"/>
            <a:ext cx="2209800" cy="2133600"/>
          </a:xfrm>
          <a:prstGeom prst="line">
            <a:avLst/>
          </a:prstGeom>
          <a:ln w="57150">
            <a:solidFill>
              <a:srgbClr val="000099"/>
            </a:solidFill>
            <a:prstDash val="solid"/>
          </a:ln>
        </p:spPr>
        <p:style>
          <a:lnRef idx="1">
            <a:schemeClr val="accent1"/>
          </a:lnRef>
          <a:fillRef idx="0">
            <a:schemeClr val="accent1"/>
          </a:fillRef>
          <a:effectRef idx="0">
            <a:schemeClr val="accent1"/>
          </a:effectRef>
          <a:fontRef idx="minor">
            <a:schemeClr val="tx1"/>
          </a:fontRef>
        </p:style>
      </p:cxnSp>
      <p:sp>
        <p:nvSpPr>
          <p:cNvPr id="10" name="Curved Left Arrow 9"/>
          <p:cNvSpPr/>
          <p:nvPr/>
        </p:nvSpPr>
        <p:spPr>
          <a:xfrm rot="17158872">
            <a:off x="5136343" y="504413"/>
            <a:ext cx="544081" cy="142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p:cNvSpPr/>
          <p:nvPr/>
        </p:nvSpPr>
        <p:spPr>
          <a:xfrm>
            <a:off x="10515600" y="1524000"/>
            <a:ext cx="4191000" cy="91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887200" y="2895600"/>
            <a:ext cx="304800" cy="7162800"/>
          </a:xfrm>
          <a:prstGeom prst="rect">
            <a:avLst/>
          </a:prstGeom>
          <a:noFill/>
          <a:ln w="57150">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6250" t="21875" b="35156"/>
          <a:stretch>
            <a:fillRect/>
          </a:stretch>
        </p:blipFill>
        <p:spPr bwMode="auto">
          <a:xfrm>
            <a:off x="522051" y="228600"/>
            <a:ext cx="14097000" cy="5786082"/>
          </a:xfrm>
          <a:prstGeom prst="rect">
            <a:avLst/>
          </a:prstGeom>
          <a:noFill/>
          <a:ln w="50800" cmpd="dbl">
            <a:solidFill>
              <a:srgbClr val="FF0000"/>
            </a:solidFill>
            <a:miter lim="800000"/>
            <a:headEnd/>
            <a:tailEnd/>
          </a:ln>
        </p:spPr>
      </p:pic>
      <p:pic>
        <p:nvPicPr>
          <p:cNvPr id="3" name="Picture 2"/>
          <p:cNvPicPr>
            <a:picLocks noChangeAspect="1" noChangeArrowheads="1"/>
          </p:cNvPicPr>
          <p:nvPr/>
        </p:nvPicPr>
        <p:blipFill>
          <a:blip r:embed="rId3" cstate="print"/>
          <a:srcRect l="16250" t="22656" b="24219"/>
          <a:stretch>
            <a:fillRect/>
          </a:stretch>
        </p:blipFill>
        <p:spPr bwMode="auto">
          <a:xfrm>
            <a:off x="3733800" y="6400800"/>
            <a:ext cx="14097000" cy="7153702"/>
          </a:xfrm>
          <a:prstGeom prst="rect">
            <a:avLst/>
          </a:prstGeom>
          <a:noFill/>
          <a:ln w="9525">
            <a:solidFill>
              <a:srgbClr val="000066"/>
            </a:solidFill>
            <a:miter lim="800000"/>
            <a:headEnd/>
            <a:tailEnd/>
          </a:ln>
        </p:spPr>
      </p:pic>
      <p:sp>
        <p:nvSpPr>
          <p:cNvPr id="4" name="Rounded Rectangle 3"/>
          <p:cNvSpPr/>
          <p:nvPr/>
        </p:nvSpPr>
        <p:spPr>
          <a:xfrm>
            <a:off x="381000" y="1524000"/>
            <a:ext cx="4636851" cy="1044102"/>
          </a:xfrm>
          <a:prstGeom prst="roundRect">
            <a:avLst/>
          </a:prstGeom>
          <a:noFill/>
          <a:ln w="38100">
            <a:solidFill>
              <a:srgbClr val="33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866745" y="7140101"/>
            <a:ext cx="4156953" cy="1011677"/>
          </a:xfrm>
          <a:prstGeom prst="roundRect">
            <a:avLst/>
          </a:prstGeom>
          <a:noFill/>
          <a:ln w="38100">
            <a:solidFill>
              <a:srgbClr val="33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86200" y="8229601"/>
            <a:ext cx="8382000" cy="762000"/>
          </a:xfrm>
          <a:prstGeom prst="round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886200" y="11506200"/>
            <a:ext cx="7010400" cy="1371600"/>
          </a:xfrm>
          <a:prstGeom prst="roundRect">
            <a:avLst/>
          </a:pr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l="8667" t="23333" b="8000"/>
          <a:stretch>
            <a:fillRect/>
          </a:stretch>
        </p:blipFill>
        <p:spPr bwMode="auto">
          <a:xfrm>
            <a:off x="992080" y="1114077"/>
            <a:ext cx="16457720" cy="12373323"/>
          </a:xfrm>
          <a:prstGeom prst="rect">
            <a:avLst/>
          </a:prstGeom>
          <a:noFill/>
          <a:ln w="9525">
            <a:noFill/>
            <a:miter lim="800000"/>
            <a:headEnd/>
            <a:tailEnd/>
          </a:ln>
        </p:spPr>
      </p:pic>
      <p:sp>
        <p:nvSpPr>
          <p:cNvPr id="3" name="TextBox 2"/>
          <p:cNvSpPr txBox="1"/>
          <p:nvPr/>
        </p:nvSpPr>
        <p:spPr>
          <a:xfrm>
            <a:off x="0" y="0"/>
            <a:ext cx="18288000" cy="1015663"/>
          </a:xfrm>
          <a:prstGeom prst="rect">
            <a:avLst/>
          </a:prstGeom>
          <a:noFill/>
        </p:spPr>
        <p:txBody>
          <a:bodyPr wrap="square" rtlCol="0">
            <a:spAutoFit/>
          </a:bodyPr>
          <a:lstStyle/>
          <a:p>
            <a:pPr algn="ctr"/>
            <a:r>
              <a:rPr lang="en-US" sz="6000" b="1" dirty="0" smtClean="0"/>
              <a:t>ToppCluster (http://toppcluster.cchmc.org) </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16250" t="21875" b="23438"/>
          <a:stretch>
            <a:fillRect/>
          </a:stretch>
        </p:blipFill>
        <p:spPr bwMode="auto">
          <a:xfrm>
            <a:off x="391885" y="1295400"/>
            <a:ext cx="17504229" cy="9144000"/>
          </a:xfrm>
          <a:prstGeom prst="rect">
            <a:avLst/>
          </a:prstGeom>
          <a:noFill/>
          <a:ln w="9525">
            <a:solidFill>
              <a:schemeClr val="accent6">
                <a:lumMod val="75000"/>
              </a:schemeClr>
            </a:solidFill>
            <a:miter lim="800000"/>
            <a:headEnd/>
            <a:tailEnd/>
          </a:ln>
        </p:spPr>
      </p:pic>
      <p:sp>
        <p:nvSpPr>
          <p:cNvPr id="4" name="TextBox 3"/>
          <p:cNvSpPr txBox="1"/>
          <p:nvPr/>
        </p:nvSpPr>
        <p:spPr>
          <a:xfrm>
            <a:off x="0" y="0"/>
            <a:ext cx="18288000" cy="1015663"/>
          </a:xfrm>
          <a:prstGeom prst="rect">
            <a:avLst/>
          </a:prstGeom>
          <a:noFill/>
        </p:spPr>
        <p:txBody>
          <a:bodyPr wrap="square" rtlCol="0">
            <a:spAutoFit/>
          </a:bodyPr>
          <a:lstStyle/>
          <a:p>
            <a:pPr algn="ctr"/>
            <a:r>
              <a:rPr lang="en-US" sz="6000" b="1" dirty="0" smtClean="0"/>
              <a:t>ToppCluster (http://toppcluster.cchmc.org) </a:t>
            </a:r>
            <a:endParaRPr lang="en-US" sz="6000" b="1" dirty="0">
              <a:solidFill>
                <a:srgbClr val="FF0000"/>
              </a:solidFill>
            </a:endParaRPr>
          </a:p>
        </p:txBody>
      </p:sp>
      <p:sp>
        <p:nvSpPr>
          <p:cNvPr id="5" name="TextBox 4"/>
          <p:cNvSpPr txBox="1"/>
          <p:nvPr/>
        </p:nvSpPr>
        <p:spPr>
          <a:xfrm>
            <a:off x="762000" y="10820400"/>
            <a:ext cx="11125200" cy="1015663"/>
          </a:xfrm>
          <a:prstGeom prst="rect">
            <a:avLst/>
          </a:prstGeom>
          <a:noFill/>
        </p:spPr>
        <p:txBody>
          <a:bodyPr wrap="square" rtlCol="0">
            <a:spAutoFit/>
          </a:bodyPr>
          <a:lstStyle/>
          <a:p>
            <a:r>
              <a:rPr lang="en-US" sz="6000" b="1" dirty="0" err="1" smtClean="0">
                <a:solidFill>
                  <a:srgbClr val="FF0000"/>
                </a:solidFill>
              </a:rPr>
              <a:t>Cytoscape</a:t>
            </a:r>
            <a:r>
              <a:rPr lang="en-US" sz="6000" b="1" dirty="0" smtClean="0">
                <a:solidFill>
                  <a:srgbClr val="FF0000"/>
                </a:solidFill>
              </a:rPr>
              <a:t> (http://cytoscape.org) </a:t>
            </a:r>
            <a:endParaRPr lang="en-US" sz="6000" b="1" dirty="0">
              <a:solidFill>
                <a:srgbClr val="FF0000"/>
              </a:solidFill>
            </a:endParaRPr>
          </a:p>
        </p:txBody>
      </p:sp>
      <p:sp>
        <p:nvSpPr>
          <p:cNvPr id="6" name="TextBox 5"/>
          <p:cNvSpPr txBox="1"/>
          <p:nvPr/>
        </p:nvSpPr>
        <p:spPr>
          <a:xfrm>
            <a:off x="762000" y="11811000"/>
            <a:ext cx="11125200" cy="1015663"/>
          </a:xfrm>
          <a:prstGeom prst="rect">
            <a:avLst/>
          </a:prstGeom>
          <a:noFill/>
        </p:spPr>
        <p:txBody>
          <a:bodyPr wrap="square" rtlCol="0">
            <a:spAutoFit/>
          </a:bodyPr>
          <a:lstStyle/>
          <a:p>
            <a:r>
              <a:rPr lang="en-US" sz="6000" b="1" dirty="0" err="1" smtClean="0">
                <a:solidFill>
                  <a:srgbClr val="00B050"/>
                </a:solidFill>
              </a:rPr>
              <a:t>Gephi</a:t>
            </a:r>
            <a:r>
              <a:rPr lang="en-US" sz="6000" b="1" dirty="0" smtClean="0">
                <a:solidFill>
                  <a:srgbClr val="00B050"/>
                </a:solidFill>
              </a:rPr>
              <a:t> (http://gephi.org) </a:t>
            </a:r>
            <a:endParaRPr lang="en-US" sz="6000" b="1" dirty="0">
              <a:solidFill>
                <a:srgbClr val="00B050"/>
              </a:solidFill>
            </a:endParaRPr>
          </a:p>
        </p:txBody>
      </p:sp>
      <p:sp>
        <p:nvSpPr>
          <p:cNvPr id="9" name="Curved Right Arrow 8"/>
          <p:cNvSpPr/>
          <p:nvPr/>
        </p:nvSpPr>
        <p:spPr>
          <a:xfrm>
            <a:off x="0" y="8991600"/>
            <a:ext cx="762000" cy="3505200"/>
          </a:xfrm>
          <a:prstGeom prst="curvedRightArrow">
            <a:avLst>
              <a:gd name="adj1" fmla="val 25000"/>
              <a:gd name="adj2" fmla="val 50000"/>
              <a:gd name="adj3" fmla="val 1223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Right Arrow 9"/>
          <p:cNvSpPr/>
          <p:nvPr/>
        </p:nvSpPr>
        <p:spPr>
          <a:xfrm>
            <a:off x="-76200" y="8153400"/>
            <a:ext cx="762000" cy="3505200"/>
          </a:xfrm>
          <a:prstGeom prst="curvedRightArrow">
            <a:avLst>
              <a:gd name="adj1" fmla="val 25000"/>
              <a:gd name="adj2" fmla="val 50000"/>
              <a:gd name="adj3" fmla="val 12234"/>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1353800" y="10896600"/>
            <a:ext cx="6553200" cy="2308324"/>
          </a:xfrm>
          <a:prstGeom prst="rect">
            <a:avLst/>
          </a:prstGeom>
          <a:solidFill>
            <a:srgbClr val="FFFF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b="1" dirty="0" smtClean="0">
                <a:solidFill>
                  <a:schemeClr val="tx1"/>
                </a:solidFill>
              </a:rPr>
              <a:t>Should be installed on your computer and the downloaded files should be imported into these applications</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8288000" cy="1015663"/>
          </a:xfrm>
          <a:prstGeom prst="rect">
            <a:avLst/>
          </a:prstGeom>
          <a:noFill/>
        </p:spPr>
        <p:txBody>
          <a:bodyPr wrap="square" rtlCol="0">
            <a:spAutoFit/>
          </a:bodyPr>
          <a:lstStyle/>
          <a:p>
            <a:pPr algn="ctr"/>
            <a:r>
              <a:rPr lang="en-US" sz="6000" b="1" dirty="0" err="1" smtClean="0"/>
              <a:t>Cytoscape</a:t>
            </a:r>
            <a:r>
              <a:rPr lang="en-US" sz="6000" b="1" dirty="0" smtClean="0"/>
              <a:t> Network (Abstract View)</a:t>
            </a:r>
            <a:endParaRPr lang="en-US" sz="6000" b="1" dirty="0">
              <a:solidFill>
                <a:srgbClr val="FF0000"/>
              </a:solidFill>
            </a:endParaRPr>
          </a:p>
        </p:txBody>
      </p:sp>
      <p:pic>
        <p:nvPicPr>
          <p:cNvPr id="7170" name="Picture 2"/>
          <p:cNvPicPr>
            <a:picLocks noChangeAspect="1" noChangeArrowheads="1"/>
          </p:cNvPicPr>
          <p:nvPr/>
        </p:nvPicPr>
        <p:blipFill>
          <a:blip r:embed="rId2" cstate="print"/>
          <a:srcRect b="3125"/>
          <a:stretch>
            <a:fillRect/>
          </a:stretch>
        </p:blipFill>
        <p:spPr bwMode="auto">
          <a:xfrm>
            <a:off x="1219200" y="1143000"/>
            <a:ext cx="15849600" cy="12283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b="3125"/>
          <a:stretch>
            <a:fillRect/>
          </a:stretch>
        </p:blipFill>
        <p:spPr bwMode="auto">
          <a:xfrm>
            <a:off x="914400" y="990599"/>
            <a:ext cx="16230600" cy="12578715"/>
          </a:xfrm>
          <a:prstGeom prst="rect">
            <a:avLst/>
          </a:prstGeom>
          <a:noFill/>
          <a:ln w="9525">
            <a:noFill/>
            <a:miter lim="800000"/>
            <a:headEnd/>
            <a:tailEnd/>
          </a:ln>
        </p:spPr>
      </p:pic>
      <p:sp>
        <p:nvSpPr>
          <p:cNvPr id="4" name="TextBox 3"/>
          <p:cNvSpPr txBox="1"/>
          <p:nvPr/>
        </p:nvSpPr>
        <p:spPr>
          <a:xfrm>
            <a:off x="2286000" y="0"/>
            <a:ext cx="13716000" cy="1015663"/>
          </a:xfrm>
          <a:prstGeom prst="rect">
            <a:avLst/>
          </a:prstGeom>
          <a:noFill/>
        </p:spPr>
        <p:txBody>
          <a:bodyPr wrap="square" rtlCol="0">
            <a:spAutoFit/>
          </a:bodyPr>
          <a:lstStyle/>
          <a:p>
            <a:pPr algn="ctr"/>
            <a:r>
              <a:rPr lang="en-US" sz="6000" b="1" dirty="0" err="1" smtClean="0"/>
              <a:t>Cytoscape</a:t>
            </a:r>
            <a:r>
              <a:rPr lang="en-US" sz="6000" b="1" dirty="0" smtClean="0"/>
              <a:t> Network (</a:t>
            </a:r>
            <a:r>
              <a:rPr lang="en-US" sz="6000" b="1" dirty="0" err="1" smtClean="0"/>
              <a:t>GeneLevel</a:t>
            </a:r>
            <a:r>
              <a:rPr lang="en-US" sz="6000" b="1" dirty="0" smtClean="0"/>
              <a:t> View)</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Anil Jegga\Desktop\Bioinfo_Workshop-2009\Images\TC_Image.png"/>
          <p:cNvPicPr>
            <a:picLocks noChangeAspect="1" noChangeArrowheads="1"/>
          </p:cNvPicPr>
          <p:nvPr/>
        </p:nvPicPr>
        <p:blipFill>
          <a:blip r:embed="rId2" cstate="print"/>
          <a:srcRect/>
          <a:stretch>
            <a:fillRect/>
          </a:stretch>
        </p:blipFill>
        <p:spPr bwMode="auto">
          <a:xfrm>
            <a:off x="304800" y="1066800"/>
            <a:ext cx="16916400" cy="12531945"/>
          </a:xfrm>
          <a:prstGeom prst="rect">
            <a:avLst/>
          </a:prstGeom>
          <a:noFill/>
        </p:spPr>
      </p:pic>
      <p:sp>
        <p:nvSpPr>
          <p:cNvPr id="4" name="TextBox 3"/>
          <p:cNvSpPr txBox="1"/>
          <p:nvPr/>
        </p:nvSpPr>
        <p:spPr>
          <a:xfrm>
            <a:off x="457200" y="10896600"/>
            <a:ext cx="4419600" cy="646331"/>
          </a:xfrm>
          <a:prstGeom prst="rect">
            <a:avLst/>
          </a:prstGeom>
          <a:noFill/>
        </p:spPr>
        <p:txBody>
          <a:bodyPr wrap="square" rtlCol="0">
            <a:spAutoFit/>
          </a:bodyPr>
          <a:lstStyle/>
          <a:p>
            <a:r>
              <a:rPr lang="en-US" dirty="0" smtClean="0"/>
              <a:t>Salivary Gland</a:t>
            </a:r>
            <a:endParaRPr lang="en-US" dirty="0"/>
          </a:p>
        </p:txBody>
      </p:sp>
      <p:sp>
        <p:nvSpPr>
          <p:cNvPr id="5" name="TextBox 4"/>
          <p:cNvSpPr txBox="1"/>
          <p:nvPr/>
        </p:nvSpPr>
        <p:spPr>
          <a:xfrm>
            <a:off x="13487400" y="11963400"/>
            <a:ext cx="4419600" cy="646331"/>
          </a:xfrm>
          <a:prstGeom prst="rect">
            <a:avLst/>
          </a:prstGeom>
          <a:noFill/>
        </p:spPr>
        <p:txBody>
          <a:bodyPr wrap="square" rtlCol="0">
            <a:spAutoFit/>
          </a:bodyPr>
          <a:lstStyle/>
          <a:p>
            <a:r>
              <a:rPr lang="en-US" dirty="0" smtClean="0"/>
              <a:t>Stomach</a:t>
            </a:r>
            <a:endParaRPr lang="en-US" dirty="0"/>
          </a:p>
        </p:txBody>
      </p:sp>
      <p:sp>
        <p:nvSpPr>
          <p:cNvPr id="6" name="TextBox 5"/>
          <p:cNvSpPr txBox="1"/>
          <p:nvPr/>
        </p:nvSpPr>
        <p:spPr>
          <a:xfrm>
            <a:off x="13411200" y="4114800"/>
            <a:ext cx="4419600" cy="646331"/>
          </a:xfrm>
          <a:prstGeom prst="rect">
            <a:avLst/>
          </a:prstGeom>
          <a:noFill/>
        </p:spPr>
        <p:txBody>
          <a:bodyPr wrap="square" rtlCol="0">
            <a:spAutoFit/>
          </a:bodyPr>
          <a:lstStyle/>
          <a:p>
            <a:r>
              <a:rPr lang="en-US" dirty="0" smtClean="0"/>
              <a:t>Liver</a:t>
            </a:r>
            <a:endParaRPr lang="en-US" dirty="0"/>
          </a:p>
        </p:txBody>
      </p:sp>
      <p:sp>
        <p:nvSpPr>
          <p:cNvPr id="7" name="Rectangle 6"/>
          <p:cNvSpPr/>
          <p:nvPr/>
        </p:nvSpPr>
        <p:spPr>
          <a:xfrm>
            <a:off x="457200" y="1378089"/>
            <a:ext cx="3200400" cy="5016758"/>
          </a:xfrm>
          <a:prstGeom prst="rect">
            <a:avLst/>
          </a:prstGeom>
        </p:spPr>
        <p:txBody>
          <a:bodyPr wrap="square">
            <a:spAutoFit/>
          </a:bodyPr>
          <a:lstStyle/>
          <a:p>
            <a:r>
              <a:rPr lang="en-US" sz="3200" dirty="0" smtClean="0"/>
              <a:t>EHF</a:t>
            </a:r>
          </a:p>
          <a:p>
            <a:r>
              <a:rPr lang="en-US" sz="3200" dirty="0" smtClean="0"/>
              <a:t>COL15A1</a:t>
            </a:r>
          </a:p>
          <a:p>
            <a:r>
              <a:rPr lang="en-US" sz="3200" dirty="0" smtClean="0"/>
              <a:t>LOC100130100</a:t>
            </a:r>
          </a:p>
          <a:p>
            <a:r>
              <a:rPr lang="en-US" sz="3200" dirty="0" smtClean="0"/>
              <a:t>IGHA1</a:t>
            </a:r>
          </a:p>
          <a:p>
            <a:r>
              <a:rPr lang="en-US" sz="3200" dirty="0" smtClean="0"/>
              <a:t>LTF</a:t>
            </a:r>
          </a:p>
          <a:p>
            <a:r>
              <a:rPr lang="en-US" sz="3200" dirty="0" smtClean="0"/>
              <a:t>IGKC</a:t>
            </a:r>
          </a:p>
          <a:p>
            <a:r>
              <a:rPr lang="en-US" sz="3200" dirty="0" smtClean="0"/>
              <a:t>IGL@</a:t>
            </a:r>
          </a:p>
          <a:p>
            <a:r>
              <a:rPr lang="en-US" sz="3200" dirty="0" smtClean="0"/>
              <a:t>FAM129A</a:t>
            </a:r>
          </a:p>
          <a:p>
            <a:r>
              <a:rPr lang="en-US" sz="3200" dirty="0" smtClean="0"/>
              <a:t>ATP8B1</a:t>
            </a:r>
          </a:p>
          <a:p>
            <a:r>
              <a:rPr lang="en-US" sz="3200" dirty="0" smtClean="0"/>
              <a:t>IGLC2</a:t>
            </a:r>
            <a:endParaRPr lang="en-US" sz="3200" dirty="0"/>
          </a:p>
        </p:txBody>
      </p:sp>
      <p:sp>
        <p:nvSpPr>
          <p:cNvPr id="9" name="Rounded Rectangle 8"/>
          <p:cNvSpPr/>
          <p:nvPr/>
        </p:nvSpPr>
        <p:spPr>
          <a:xfrm>
            <a:off x="7467600" y="10363200"/>
            <a:ext cx="914400" cy="1524000"/>
          </a:xfrm>
          <a:prstGeom prst="roundRect">
            <a:avLst/>
          </a:prstGeom>
          <a:noFill/>
          <a:ln w="57150">
            <a:solidFill>
              <a:srgbClr val="00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304800" y="1295400"/>
            <a:ext cx="2971800" cy="5105400"/>
          </a:xfrm>
          <a:prstGeom prst="roundRect">
            <a:avLst/>
          </a:prstGeom>
          <a:noFill/>
          <a:ln w="57150">
            <a:solidFill>
              <a:srgbClr val="00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a:endCxn id="9" idx="0"/>
          </p:cNvCxnSpPr>
          <p:nvPr/>
        </p:nvCxnSpPr>
        <p:spPr>
          <a:xfrm rot="16200000" flipH="1">
            <a:off x="2933700" y="5372100"/>
            <a:ext cx="5257800" cy="4724400"/>
          </a:xfrm>
          <a:prstGeom prst="line">
            <a:avLst/>
          </a:prstGeom>
          <a:ln w="57150">
            <a:solidFill>
              <a:srgbClr val="000099"/>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3411200" y="5410200"/>
            <a:ext cx="4648200" cy="5078313"/>
          </a:xfrm>
          <a:prstGeom prst="rect">
            <a:avLst/>
          </a:prstGeom>
          <a:ln w="57150">
            <a:solidFill>
              <a:srgbClr val="000099"/>
            </a:solidFill>
            <a:prstDash val="sysDot"/>
          </a:ln>
        </p:spPr>
        <p:txBody>
          <a:bodyPr wrap="square">
            <a:spAutoFit/>
          </a:bodyPr>
          <a:lstStyle/>
          <a:p>
            <a:pPr marL="742950" indent="-742950">
              <a:buFont typeface="+mj-lt"/>
              <a:buAutoNum type="arabicPeriod"/>
            </a:pPr>
            <a:r>
              <a:rPr lang="en-US" dirty="0" smtClean="0"/>
              <a:t>abnormal gastric mucosa morphology</a:t>
            </a:r>
          </a:p>
          <a:p>
            <a:pPr marL="742950" indent="-742950">
              <a:buFont typeface="+mj-lt"/>
              <a:buAutoNum type="arabicPeriod"/>
            </a:pPr>
            <a:r>
              <a:rPr lang="en-US" dirty="0" smtClean="0"/>
              <a:t>abnormal stomach morphology</a:t>
            </a:r>
          </a:p>
          <a:p>
            <a:pPr marL="742950" indent="-742950">
              <a:buFont typeface="+mj-lt"/>
              <a:buAutoNum type="arabicPeriod"/>
            </a:pPr>
            <a:r>
              <a:rPr lang="en-US" dirty="0" smtClean="0"/>
              <a:t>abnormal digestive secretion</a:t>
            </a:r>
          </a:p>
          <a:p>
            <a:pPr marL="742950" indent="-742950">
              <a:buFont typeface="+mj-lt"/>
              <a:buAutoNum type="arabicPeriod"/>
            </a:pPr>
            <a:r>
              <a:rPr lang="en-US" dirty="0" smtClean="0"/>
              <a:t>abnormal digestive system physiology</a:t>
            </a:r>
          </a:p>
        </p:txBody>
      </p:sp>
      <p:cxnSp>
        <p:nvCxnSpPr>
          <p:cNvPr id="15" name="Straight Connector 14"/>
          <p:cNvCxnSpPr>
            <a:stCxn id="14" idx="1"/>
          </p:cNvCxnSpPr>
          <p:nvPr/>
        </p:nvCxnSpPr>
        <p:spPr>
          <a:xfrm rot="10800000" flipV="1">
            <a:off x="11963400" y="7949356"/>
            <a:ext cx="1447800" cy="2490043"/>
          </a:xfrm>
          <a:prstGeom prst="line">
            <a:avLst/>
          </a:prstGeom>
          <a:ln w="57150">
            <a:solidFill>
              <a:srgbClr val="000099"/>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5773400" y="2895600"/>
            <a:ext cx="1710725" cy="646331"/>
          </a:xfrm>
          <a:prstGeom prst="rect">
            <a:avLst/>
          </a:prstGeom>
          <a:ln w="57150">
            <a:solidFill>
              <a:srgbClr val="000099"/>
            </a:solidFill>
            <a:prstDash val="sysDot"/>
          </a:ln>
        </p:spPr>
        <p:txBody>
          <a:bodyPr wrap="none">
            <a:spAutoFit/>
          </a:bodyPr>
          <a:lstStyle/>
          <a:p>
            <a:r>
              <a:rPr lang="en-US" dirty="0" smtClean="0"/>
              <a:t>V$HNF1</a:t>
            </a:r>
            <a:endParaRPr lang="en-US" dirty="0"/>
          </a:p>
        </p:txBody>
      </p:sp>
      <p:cxnSp>
        <p:nvCxnSpPr>
          <p:cNvPr id="19" name="Straight Connector 18"/>
          <p:cNvCxnSpPr>
            <a:endCxn id="18" idx="1"/>
          </p:cNvCxnSpPr>
          <p:nvPr/>
        </p:nvCxnSpPr>
        <p:spPr>
          <a:xfrm flipV="1">
            <a:off x="12649200" y="3218766"/>
            <a:ext cx="3124200" cy="896034"/>
          </a:xfrm>
          <a:prstGeom prst="line">
            <a:avLst/>
          </a:prstGeom>
          <a:ln w="57150">
            <a:solidFill>
              <a:srgbClr val="000099"/>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0363200" y="7543800"/>
            <a:ext cx="3200400" cy="2895600"/>
          </a:xfrm>
          <a:prstGeom prst="line">
            <a:avLst/>
          </a:prstGeom>
          <a:ln w="57150">
            <a:solidFill>
              <a:srgbClr val="000099"/>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581400" y="1371600"/>
            <a:ext cx="5562600" cy="3970318"/>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p>
            <a:r>
              <a:rPr lang="en-US" dirty="0" smtClean="0"/>
              <a:t>Network View – Shared and specific genes and annotations between different gene lists</a:t>
            </a:r>
          </a:p>
          <a:p>
            <a:r>
              <a:rPr lang="en-US" dirty="0" smtClean="0"/>
              <a:t>Cytoscape (http://cytoscape.org) installation required</a:t>
            </a:r>
            <a:endParaRPr lang="en-US" dirty="0"/>
          </a:p>
        </p:txBody>
      </p:sp>
      <p:sp>
        <p:nvSpPr>
          <p:cNvPr id="17" name="TextBox 16"/>
          <p:cNvSpPr txBox="1"/>
          <p:nvPr/>
        </p:nvSpPr>
        <p:spPr>
          <a:xfrm>
            <a:off x="2819400" y="0"/>
            <a:ext cx="13716000" cy="1015663"/>
          </a:xfrm>
          <a:prstGeom prst="rect">
            <a:avLst/>
          </a:prstGeom>
          <a:noFill/>
        </p:spPr>
        <p:txBody>
          <a:bodyPr wrap="square" rtlCol="0">
            <a:spAutoFit/>
          </a:bodyPr>
          <a:lstStyle/>
          <a:p>
            <a:pPr algn="ctr"/>
            <a:r>
              <a:rPr lang="en-US" sz="6000" b="1" dirty="0" err="1" smtClean="0"/>
              <a:t>Cytoscape</a:t>
            </a:r>
            <a:r>
              <a:rPr lang="en-US" sz="6000" b="1" dirty="0" smtClean="0"/>
              <a:t> Network (</a:t>
            </a:r>
            <a:r>
              <a:rPr lang="en-US" sz="6000" b="1" dirty="0" err="1" smtClean="0"/>
              <a:t>GeneLevel</a:t>
            </a:r>
            <a:r>
              <a:rPr lang="en-US" sz="6000" b="1" dirty="0" smtClean="0"/>
              <a:t> View)</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316051"/>
            <a:ext cx="17640300" cy="11356955"/>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6000" b="1" dirty="0" smtClean="0"/>
              <a:t>Exercise 2: Use the different gene lists from the downloaded file (“GeneLists.xls”) and find out:</a:t>
            </a:r>
          </a:p>
          <a:p>
            <a:pPr lvl="1"/>
            <a:r>
              <a:rPr lang="en-US" sz="4400" b="1" i="1" dirty="0" smtClean="0">
                <a:solidFill>
                  <a:srgbClr val="00FFFF"/>
                </a:solidFill>
              </a:rPr>
              <a:t>Note: The “GeneLists.xls” file has two worksheets and within each worksheet there are several gene lists based on tissue-specificity or being </a:t>
            </a:r>
            <a:r>
              <a:rPr lang="en-US" sz="4400" b="1" i="1" dirty="0" err="1" smtClean="0">
                <a:solidFill>
                  <a:srgbClr val="00FFFF"/>
                </a:solidFill>
              </a:rPr>
              <a:t>microRNA</a:t>
            </a:r>
            <a:r>
              <a:rPr lang="en-US" sz="4400" b="1" i="1" dirty="0" smtClean="0">
                <a:solidFill>
                  <a:srgbClr val="00FFFF"/>
                </a:solidFill>
              </a:rPr>
              <a:t> targets (validated) </a:t>
            </a:r>
          </a:p>
          <a:p>
            <a:pPr marL="1828800" lvl="1" indent="-914400">
              <a:buAutoNum type="alphaLcPeriod"/>
            </a:pPr>
            <a:r>
              <a:rPr lang="en-US" sz="6000" b="1" dirty="0" smtClean="0"/>
              <a:t>What are the shared and specific biological processes between stomach  and salivary glands?</a:t>
            </a:r>
          </a:p>
          <a:p>
            <a:pPr marL="1828800" lvl="1" indent="-914400">
              <a:buAutoNum type="alphaLcPeriod"/>
            </a:pPr>
            <a:r>
              <a:rPr lang="en-US" sz="6000" b="1" dirty="0" smtClean="0"/>
              <a:t>Are there any enriched </a:t>
            </a:r>
            <a:r>
              <a:rPr lang="en-US" sz="6000" b="1" dirty="0" err="1" smtClean="0"/>
              <a:t>miRNAs</a:t>
            </a:r>
            <a:r>
              <a:rPr lang="en-US" sz="6000" b="1" dirty="0" smtClean="0"/>
              <a:t> for stomach? If so, which other tissues are enriched for this </a:t>
            </a:r>
            <a:r>
              <a:rPr lang="en-US" sz="6000" b="1" dirty="0" err="1" smtClean="0"/>
              <a:t>miRNA</a:t>
            </a:r>
            <a:r>
              <a:rPr lang="en-US" sz="6000" b="1" dirty="0" smtClean="0"/>
              <a:t>?</a:t>
            </a:r>
          </a:p>
          <a:p>
            <a:pPr marL="1828800" lvl="1" indent="-914400">
              <a:buAutoNum type="alphaLcPeriod"/>
            </a:pPr>
            <a:r>
              <a:rPr lang="en-US" sz="6000" b="1" dirty="0" smtClean="0"/>
              <a:t>What are the functional similarities and differences between the 3 regions of the stomach (cardiac, </a:t>
            </a:r>
            <a:r>
              <a:rPr lang="en-US" sz="6000" b="1" dirty="0" err="1" smtClean="0"/>
              <a:t>fundus</a:t>
            </a:r>
            <a:r>
              <a:rPr lang="en-US" sz="6000" b="1" dirty="0" smtClean="0"/>
              <a:t>, and pylorus)?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 </a:t>
            </a:r>
            <a:endParaRPr lang="en-US" sz="6000" b="1" dirty="0">
              <a:solidFill>
                <a:srgbClr val="FF0000"/>
              </a:solidFill>
            </a:endParaRPr>
          </a:p>
        </p:txBody>
      </p:sp>
      <p:sp>
        <p:nvSpPr>
          <p:cNvPr id="3" name="TextBox 2"/>
          <p:cNvSpPr txBox="1"/>
          <p:nvPr/>
        </p:nvSpPr>
        <p:spPr>
          <a:xfrm>
            <a:off x="0" y="914400"/>
            <a:ext cx="18288000" cy="1446550"/>
          </a:xfrm>
          <a:prstGeom prst="rect">
            <a:avLst/>
          </a:prstGeom>
          <a:noFill/>
        </p:spPr>
        <p:txBody>
          <a:bodyPr wrap="square" rtlCol="0">
            <a:spAutoFit/>
          </a:bodyPr>
          <a:lstStyle/>
          <a:p>
            <a:pPr algn="ctr"/>
            <a:r>
              <a:rPr lang="en-US" sz="4400" b="1" dirty="0" smtClean="0">
                <a:solidFill>
                  <a:srgbClr val="FF0000"/>
                </a:solidFill>
              </a:rPr>
              <a:t>I have a list of 200 over-expressed genes and I want to prioritize them for experimental validation (apart from using the fold change as a parameter)…..</a:t>
            </a:r>
            <a:endParaRPr lang="en-US" sz="4400" b="1" dirty="0">
              <a:solidFill>
                <a:srgbClr val="FF0000"/>
              </a:solidFill>
            </a:endParaRPr>
          </a:p>
        </p:txBody>
      </p:sp>
      <p:pic>
        <p:nvPicPr>
          <p:cNvPr id="4" name="Picture 2" descr="C:\Documents and Settings\Anil Jegga\Desktop\Bioinfo_Workshop-2009\Images\ToppGeneSuite-1.png"/>
          <p:cNvPicPr>
            <a:picLocks noChangeAspect="1" noChangeArrowheads="1"/>
          </p:cNvPicPr>
          <p:nvPr/>
        </p:nvPicPr>
        <p:blipFill>
          <a:blip r:embed="rId2" cstate="print"/>
          <a:srcRect l="16988" b="46452"/>
          <a:stretch>
            <a:fillRect/>
          </a:stretch>
        </p:blipFill>
        <p:spPr bwMode="auto">
          <a:xfrm>
            <a:off x="1827552" y="2438400"/>
            <a:ext cx="14707848" cy="6324600"/>
          </a:xfrm>
          <a:prstGeom prst="rect">
            <a:avLst/>
          </a:prstGeom>
          <a:noFill/>
        </p:spPr>
      </p:pic>
      <p:sp>
        <p:nvSpPr>
          <p:cNvPr id="5" name="Rounded Rectangle 4"/>
          <p:cNvSpPr/>
          <p:nvPr/>
        </p:nvSpPr>
        <p:spPr>
          <a:xfrm>
            <a:off x="1903752" y="5715000"/>
            <a:ext cx="14630400" cy="914400"/>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4400"/>
            <a:ext cx="18288000" cy="1446550"/>
          </a:xfrm>
          <a:prstGeom prst="rect">
            <a:avLst/>
          </a:prstGeom>
          <a:noFill/>
        </p:spPr>
        <p:txBody>
          <a:bodyPr wrap="square" rtlCol="0">
            <a:spAutoFit/>
          </a:bodyPr>
          <a:lstStyle/>
          <a:p>
            <a:pPr algn="ctr"/>
            <a:r>
              <a:rPr lang="en-US" sz="4400" b="1" dirty="0" smtClean="0">
                <a:solidFill>
                  <a:srgbClr val="FF0000"/>
                </a:solidFill>
              </a:rPr>
              <a:t>I have a list of 200 over-expressed genes and I want to prioritize them for experimental validation (apart from using the fold change as a parameter)…..</a:t>
            </a:r>
            <a:endParaRPr lang="en-US" sz="4400" b="1" dirty="0">
              <a:solidFill>
                <a:srgbClr val="FF0000"/>
              </a:solidFill>
            </a:endParaRPr>
          </a:p>
        </p:txBody>
      </p:sp>
      <p:pic>
        <p:nvPicPr>
          <p:cNvPr id="23554" name="Picture 2" descr="C:\Documents and Settings\Anil Jegga\Desktop\Bioinfo_Workshop-2009\ToppGeneSchema.png"/>
          <p:cNvPicPr>
            <a:picLocks noChangeAspect="1" noChangeArrowheads="1"/>
          </p:cNvPicPr>
          <p:nvPr/>
        </p:nvPicPr>
        <p:blipFill>
          <a:blip r:embed="rId2" cstate="print"/>
          <a:srcRect/>
          <a:stretch>
            <a:fillRect/>
          </a:stretch>
        </p:blipFill>
        <p:spPr bwMode="auto">
          <a:xfrm>
            <a:off x="2362200" y="2438400"/>
            <a:ext cx="13563600" cy="11092011"/>
          </a:xfrm>
          <a:prstGeom prst="rect">
            <a:avLst/>
          </a:prstGeom>
          <a:noFill/>
        </p:spPr>
      </p:pic>
      <p:sp>
        <p:nvSpPr>
          <p:cNvPr id="5" name="TextBox 4"/>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a:t>
            </a:r>
            <a:r>
              <a:rPr lang="en-US" sz="6000" b="1" dirty="0" smtClean="0"/>
              <a:t>) - </a:t>
            </a:r>
            <a:r>
              <a:rPr lang="en-US" sz="6000" b="1" u="sng" dirty="0" err="1" smtClean="0">
                <a:solidFill>
                  <a:srgbClr val="00B050"/>
                </a:solidFill>
              </a:rPr>
              <a:t>ToppGene</a:t>
            </a:r>
            <a:r>
              <a:rPr lang="en-US" sz="6000" b="1" dirty="0" smtClean="0"/>
              <a:t> </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447800"/>
            <a:ext cx="16840200" cy="10433625"/>
          </a:xfrm>
          <a:prstGeom prst="rect">
            <a:avLst/>
          </a:prstGeom>
          <a:noFill/>
        </p:spPr>
        <p:txBody>
          <a:bodyPr wrap="square" rtlCol="0">
            <a:spAutoFit/>
          </a:bodyPr>
          <a:lstStyle/>
          <a:p>
            <a:pPr marL="1143000" indent="-1143000">
              <a:buFont typeface="+mj-lt"/>
              <a:buAutoNum type="arabicPeriod"/>
            </a:pPr>
            <a:r>
              <a:rPr lang="en-US" sz="8800" dirty="0" smtClean="0"/>
              <a:t>Gene List Functional Enrichment Analysis</a:t>
            </a:r>
          </a:p>
          <a:p>
            <a:pPr marL="1143000" indent="-1143000">
              <a:buFont typeface="+mj-lt"/>
              <a:buAutoNum type="arabicPeriod"/>
            </a:pPr>
            <a:r>
              <a:rPr lang="en-US" sz="8800" dirty="0" smtClean="0"/>
              <a:t>Multiple Gene Lists Functional Enrichment Analysis</a:t>
            </a:r>
          </a:p>
          <a:p>
            <a:pPr marL="1143000" indent="-1143000">
              <a:buFont typeface="+mj-lt"/>
              <a:buAutoNum type="arabicPeriod"/>
            </a:pPr>
            <a:r>
              <a:rPr lang="en-US" sz="8800" dirty="0" smtClean="0"/>
              <a:t>Prioritizing or Ranking Candidate Genes</a:t>
            </a:r>
          </a:p>
          <a:p>
            <a:pPr marL="2971800" lvl="2" indent="-1143000">
              <a:buFont typeface="Arial" pitchFamily="34" charset="0"/>
              <a:buChar char="•"/>
            </a:pPr>
            <a:r>
              <a:rPr lang="en-US" sz="6000" dirty="0" smtClean="0"/>
              <a:t>Based on functional annotations</a:t>
            </a:r>
          </a:p>
          <a:p>
            <a:pPr marL="2971800" lvl="2" indent="-1143000">
              <a:buFont typeface="Arial" pitchFamily="34" charset="0"/>
              <a:buChar char="•"/>
            </a:pPr>
            <a:r>
              <a:rPr lang="en-US" sz="6000" dirty="0" smtClean="0"/>
              <a:t>Based on network connectivity</a:t>
            </a:r>
            <a:endParaRPr lang="en-US" sz="6000" dirty="0"/>
          </a:p>
        </p:txBody>
      </p:sp>
      <p:sp>
        <p:nvSpPr>
          <p:cNvPr id="5" name="TextBox 4"/>
          <p:cNvSpPr txBox="1"/>
          <p:nvPr/>
        </p:nvSpPr>
        <p:spPr>
          <a:xfrm>
            <a:off x="0" y="0"/>
            <a:ext cx="18288000" cy="1569660"/>
          </a:xfrm>
          <a:prstGeom prst="rect">
            <a:avLst/>
          </a:prstGeom>
          <a:noFill/>
        </p:spPr>
        <p:txBody>
          <a:bodyPr wrap="square" rtlCol="0">
            <a:spAutoFit/>
          </a:bodyPr>
          <a:lstStyle/>
          <a:p>
            <a:pPr algn="ctr"/>
            <a:r>
              <a:rPr lang="en-US" sz="9600" b="1" dirty="0" smtClean="0"/>
              <a:t>What are we going to cover today?</a:t>
            </a:r>
          </a:p>
        </p:txBody>
      </p:sp>
      <p:sp>
        <p:nvSpPr>
          <p:cNvPr id="6" name="TextBox 5"/>
          <p:cNvSpPr txBox="1"/>
          <p:nvPr/>
        </p:nvSpPr>
        <p:spPr>
          <a:xfrm>
            <a:off x="304800" y="11331476"/>
            <a:ext cx="17678400" cy="2308324"/>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7200" b="1" dirty="0" err="1" smtClean="0"/>
              <a:t>ToppGene</a:t>
            </a:r>
            <a:r>
              <a:rPr lang="en-US" sz="7200" b="1" dirty="0" smtClean="0"/>
              <a:t> Suite: http://toppgene.cchmc.org</a:t>
            </a:r>
          </a:p>
          <a:p>
            <a:r>
              <a:rPr lang="en-US" sz="7200" b="1" dirty="0" err="1" smtClean="0"/>
              <a:t>ToppCluster</a:t>
            </a:r>
            <a:r>
              <a:rPr lang="en-US" sz="7200" b="1" dirty="0" smtClean="0"/>
              <a:t>: http://toppcluster.cchmc.org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Anil Jegga\Desktop\Bioinfo_Workshop-2009\Images\ToppGene-1.png"/>
          <p:cNvPicPr>
            <a:picLocks noChangeAspect="1" noChangeArrowheads="1"/>
          </p:cNvPicPr>
          <p:nvPr/>
        </p:nvPicPr>
        <p:blipFill>
          <a:blip r:embed="rId2" cstate="print"/>
          <a:srcRect/>
          <a:stretch>
            <a:fillRect/>
          </a:stretch>
        </p:blipFill>
        <p:spPr bwMode="auto">
          <a:xfrm>
            <a:off x="381000" y="1295400"/>
            <a:ext cx="17449800" cy="10812432"/>
          </a:xfrm>
          <a:prstGeom prst="rect">
            <a:avLst/>
          </a:prstGeom>
          <a:noFill/>
        </p:spPr>
      </p:pic>
      <p:sp>
        <p:nvSpPr>
          <p:cNvPr id="4" name="Rounded Rectangle 3"/>
          <p:cNvSpPr/>
          <p:nvPr/>
        </p:nvSpPr>
        <p:spPr>
          <a:xfrm>
            <a:off x="5410200" y="4343400"/>
            <a:ext cx="1295400" cy="2362200"/>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Rounded Rectangle 4"/>
          <p:cNvSpPr/>
          <p:nvPr/>
        </p:nvSpPr>
        <p:spPr>
          <a:xfrm>
            <a:off x="12573000" y="4267200"/>
            <a:ext cx="1676400" cy="6781800"/>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Rounded Rectangle 5"/>
          <p:cNvSpPr/>
          <p:nvPr/>
        </p:nvSpPr>
        <p:spPr>
          <a:xfrm>
            <a:off x="3048000" y="4343400"/>
            <a:ext cx="2209800" cy="457200"/>
          </a:xfrm>
          <a:prstGeom prst="roundRect">
            <a:avLst/>
          </a:prstGeom>
          <a:noFill/>
          <a:ln w="57150">
            <a:solidFill>
              <a:srgbClr val="00B05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Rounded Rectangle 6"/>
          <p:cNvSpPr/>
          <p:nvPr/>
        </p:nvSpPr>
        <p:spPr>
          <a:xfrm>
            <a:off x="10744200" y="4343400"/>
            <a:ext cx="1752600" cy="457200"/>
          </a:xfrm>
          <a:prstGeom prst="roundRect">
            <a:avLst/>
          </a:prstGeom>
          <a:noFill/>
          <a:ln w="57150">
            <a:solidFill>
              <a:srgbClr val="00B05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TextBox 7"/>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a:t>
            </a:r>
            <a:r>
              <a:rPr lang="en-US" sz="6000" b="1" dirty="0" smtClean="0"/>
              <a:t>) - </a:t>
            </a:r>
            <a:r>
              <a:rPr lang="en-US" sz="6000" b="1" u="sng" dirty="0" err="1" smtClean="0">
                <a:solidFill>
                  <a:srgbClr val="00B050"/>
                </a:solidFill>
              </a:rPr>
              <a:t>ToppGene</a:t>
            </a:r>
            <a:r>
              <a:rPr lang="en-US" sz="6000" b="1" dirty="0" smtClean="0"/>
              <a:t> </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Anil Jegga\Desktop\Bioinfo_Workshop-2009\Images\ToppGene-2.png"/>
          <p:cNvPicPr>
            <a:picLocks noChangeAspect="1" noChangeArrowheads="1"/>
          </p:cNvPicPr>
          <p:nvPr/>
        </p:nvPicPr>
        <p:blipFill>
          <a:blip r:embed="rId2" cstate="print"/>
          <a:srcRect/>
          <a:stretch>
            <a:fillRect/>
          </a:stretch>
        </p:blipFill>
        <p:spPr bwMode="auto">
          <a:xfrm>
            <a:off x="6477000" y="1142999"/>
            <a:ext cx="11506200" cy="12151551"/>
          </a:xfrm>
          <a:prstGeom prst="rect">
            <a:avLst/>
          </a:prstGeom>
          <a:noFill/>
          <a:ln>
            <a:solidFill>
              <a:srgbClr val="C00000"/>
            </a:solidFill>
          </a:ln>
        </p:spPr>
      </p:pic>
      <p:pic>
        <p:nvPicPr>
          <p:cNvPr id="26627" name="Picture 3" descr="C:\Documents and Settings\Anil Jegga\Desktop\Bioinfo_Workshop-2009\Images\ToppGene-3.png"/>
          <p:cNvPicPr>
            <a:picLocks noChangeAspect="1" noChangeArrowheads="1"/>
          </p:cNvPicPr>
          <p:nvPr/>
        </p:nvPicPr>
        <p:blipFill>
          <a:blip r:embed="rId3" cstate="print"/>
          <a:srcRect/>
          <a:stretch>
            <a:fillRect/>
          </a:stretch>
        </p:blipFill>
        <p:spPr bwMode="auto">
          <a:xfrm>
            <a:off x="304800" y="5029200"/>
            <a:ext cx="11170858" cy="5410200"/>
          </a:xfrm>
          <a:prstGeom prst="rect">
            <a:avLst/>
          </a:prstGeom>
          <a:noFill/>
          <a:ln>
            <a:solidFill>
              <a:srgbClr val="C00000"/>
            </a:solidFill>
          </a:ln>
        </p:spPr>
      </p:pic>
      <p:cxnSp>
        <p:nvCxnSpPr>
          <p:cNvPr id="5" name="Straight Arrow Connector 4"/>
          <p:cNvCxnSpPr/>
          <p:nvPr/>
        </p:nvCxnSpPr>
        <p:spPr>
          <a:xfrm rot="10800000">
            <a:off x="9829800" y="10515600"/>
            <a:ext cx="4648202" cy="251460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flipV="1">
            <a:off x="14478000" y="12877800"/>
            <a:ext cx="3429000" cy="533400"/>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TextBox 6"/>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a:t>
            </a:r>
            <a:r>
              <a:rPr lang="en-US" sz="6000" b="1" dirty="0" smtClean="0"/>
              <a:t>) - </a:t>
            </a:r>
            <a:r>
              <a:rPr lang="en-US" sz="6000" b="1" u="sng" dirty="0" err="1" smtClean="0">
                <a:solidFill>
                  <a:srgbClr val="00B050"/>
                </a:solidFill>
              </a:rPr>
              <a:t>ToppGene</a:t>
            </a:r>
            <a:r>
              <a:rPr lang="en-US" sz="6000" b="1" dirty="0" smtClean="0"/>
              <a:t> </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Anil Jegga\Desktop\Bioinfo_Workshop-2009\Images\ToppGene-4.png"/>
          <p:cNvPicPr>
            <a:picLocks noChangeAspect="1" noChangeArrowheads="1"/>
          </p:cNvPicPr>
          <p:nvPr/>
        </p:nvPicPr>
        <p:blipFill>
          <a:blip r:embed="rId2" cstate="print"/>
          <a:srcRect/>
          <a:stretch>
            <a:fillRect/>
          </a:stretch>
        </p:blipFill>
        <p:spPr bwMode="auto">
          <a:xfrm>
            <a:off x="343238" y="1066800"/>
            <a:ext cx="13792200" cy="10091392"/>
          </a:xfrm>
          <a:prstGeom prst="rect">
            <a:avLst/>
          </a:prstGeom>
          <a:noFill/>
          <a:ln>
            <a:solidFill>
              <a:srgbClr val="C00000"/>
            </a:solidFill>
          </a:ln>
        </p:spPr>
      </p:pic>
      <p:pic>
        <p:nvPicPr>
          <p:cNvPr id="27651" name="Picture 3" descr="C:\Documents and Settings\Anil Jegga\Desktop\Bioinfo_Workshop-2009\Images\ToppGene-5a.png"/>
          <p:cNvPicPr>
            <a:picLocks noChangeAspect="1" noChangeArrowheads="1"/>
          </p:cNvPicPr>
          <p:nvPr/>
        </p:nvPicPr>
        <p:blipFill>
          <a:blip r:embed="rId3" cstate="print"/>
          <a:srcRect/>
          <a:stretch>
            <a:fillRect/>
          </a:stretch>
        </p:blipFill>
        <p:spPr bwMode="auto">
          <a:xfrm>
            <a:off x="11011237" y="11506200"/>
            <a:ext cx="6438563" cy="1676400"/>
          </a:xfrm>
          <a:prstGeom prst="rect">
            <a:avLst/>
          </a:prstGeom>
          <a:noFill/>
          <a:ln>
            <a:solidFill>
              <a:srgbClr val="C00000"/>
            </a:solidFill>
          </a:ln>
        </p:spPr>
      </p:pic>
      <p:sp>
        <p:nvSpPr>
          <p:cNvPr id="5" name="Curved Left Arrow 4"/>
          <p:cNvSpPr/>
          <p:nvPr/>
        </p:nvSpPr>
        <p:spPr>
          <a:xfrm rot="18832397">
            <a:off x="11987103" y="9681557"/>
            <a:ext cx="1076135" cy="200382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a:t>
            </a:r>
            <a:r>
              <a:rPr lang="en-US" sz="6000" b="1" dirty="0" smtClean="0"/>
              <a:t>) - </a:t>
            </a:r>
            <a:r>
              <a:rPr lang="en-US" sz="6000" b="1" u="sng" dirty="0" err="1" smtClean="0">
                <a:solidFill>
                  <a:srgbClr val="00B050"/>
                </a:solidFill>
              </a:rPr>
              <a:t>ToppGene</a:t>
            </a:r>
            <a:r>
              <a:rPr lang="en-US" sz="6000" b="1" dirty="0" smtClean="0"/>
              <a:t> </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Anil Jegga\Desktop\Bioinfo_Workshop-2009\Images\ToppGene-5b.png"/>
          <p:cNvPicPr>
            <a:picLocks noChangeAspect="1" noChangeArrowheads="1"/>
          </p:cNvPicPr>
          <p:nvPr/>
        </p:nvPicPr>
        <p:blipFill>
          <a:blip r:embed="rId2" cstate="print"/>
          <a:srcRect b="24638"/>
          <a:stretch>
            <a:fillRect/>
          </a:stretch>
        </p:blipFill>
        <p:spPr bwMode="auto">
          <a:xfrm>
            <a:off x="228600" y="1371600"/>
            <a:ext cx="17692324" cy="3962400"/>
          </a:xfrm>
          <a:prstGeom prst="rect">
            <a:avLst/>
          </a:prstGeom>
          <a:noFill/>
        </p:spPr>
      </p:pic>
      <p:pic>
        <p:nvPicPr>
          <p:cNvPr id="28675" name="Picture 3" descr="C:\Documents and Settings\Anil Jegga\Desktop\Bioinfo_Workshop-2009\Images\ToppGene-5c.png"/>
          <p:cNvPicPr>
            <a:picLocks noChangeAspect="1" noChangeArrowheads="1"/>
          </p:cNvPicPr>
          <p:nvPr/>
        </p:nvPicPr>
        <p:blipFill>
          <a:blip r:embed="rId3" cstate="print"/>
          <a:srcRect r="3704" b="27956"/>
          <a:stretch>
            <a:fillRect/>
          </a:stretch>
        </p:blipFill>
        <p:spPr bwMode="auto">
          <a:xfrm>
            <a:off x="1371600" y="5715000"/>
            <a:ext cx="2668016" cy="7696200"/>
          </a:xfrm>
          <a:prstGeom prst="rect">
            <a:avLst/>
          </a:prstGeom>
          <a:noFill/>
          <a:ln w="57150">
            <a:solidFill>
              <a:srgbClr val="C00000"/>
            </a:solidFill>
          </a:ln>
        </p:spPr>
      </p:pic>
      <p:pic>
        <p:nvPicPr>
          <p:cNvPr id="28676" name="Picture 4" descr="C:\Documents and Settings\Anil Jegga\Desktop\Bioinfo_Workshop-2009\Images\ToppGene-5d.png"/>
          <p:cNvPicPr>
            <a:picLocks noChangeAspect="1" noChangeArrowheads="1"/>
          </p:cNvPicPr>
          <p:nvPr/>
        </p:nvPicPr>
        <p:blipFill>
          <a:blip r:embed="rId4" cstate="print"/>
          <a:srcRect r="-3125" b="33727"/>
          <a:stretch>
            <a:fillRect/>
          </a:stretch>
        </p:blipFill>
        <p:spPr bwMode="auto">
          <a:xfrm>
            <a:off x="4953000" y="5715000"/>
            <a:ext cx="3276600" cy="7744692"/>
          </a:xfrm>
          <a:prstGeom prst="rect">
            <a:avLst/>
          </a:prstGeom>
          <a:noFill/>
          <a:ln w="57150">
            <a:solidFill>
              <a:srgbClr val="C00000"/>
            </a:solidFill>
          </a:ln>
        </p:spPr>
      </p:pic>
      <p:cxnSp>
        <p:nvCxnSpPr>
          <p:cNvPr id="6" name="Straight Arrow Connector 5"/>
          <p:cNvCxnSpPr/>
          <p:nvPr/>
        </p:nvCxnSpPr>
        <p:spPr>
          <a:xfrm rot="16200000" flipH="1">
            <a:off x="723900" y="5524500"/>
            <a:ext cx="6096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34566" y="1284051"/>
            <a:ext cx="1538591" cy="4124528"/>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TextBox 8"/>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a:t>
            </a:r>
            <a:r>
              <a:rPr lang="en-US" sz="6000" b="1" dirty="0" smtClean="0"/>
              <a:t>) - </a:t>
            </a:r>
            <a:r>
              <a:rPr lang="en-US" sz="6000" b="1" u="sng" dirty="0" err="1" smtClean="0">
                <a:solidFill>
                  <a:srgbClr val="00B050"/>
                </a:solidFill>
              </a:rPr>
              <a:t>ToppGene</a:t>
            </a:r>
            <a:r>
              <a:rPr lang="en-US" sz="6000" b="1" dirty="0" smtClean="0"/>
              <a:t> </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l="17969" t="13556" b="13555"/>
          <a:stretch>
            <a:fillRect/>
          </a:stretch>
        </p:blipFill>
        <p:spPr bwMode="auto">
          <a:xfrm>
            <a:off x="1423639" y="1447800"/>
            <a:ext cx="15416561" cy="12039600"/>
          </a:xfrm>
          <a:prstGeom prst="rect">
            <a:avLst/>
          </a:prstGeom>
          <a:noFill/>
          <a:ln w="9525">
            <a:noFill/>
            <a:miter lim="800000"/>
            <a:headEnd/>
            <a:tailEnd/>
          </a:ln>
        </p:spPr>
      </p:pic>
      <p:sp>
        <p:nvSpPr>
          <p:cNvPr id="6" name="TextBox 5"/>
          <p:cNvSpPr txBox="1"/>
          <p:nvPr/>
        </p:nvSpPr>
        <p:spPr>
          <a:xfrm>
            <a:off x="3505200" y="914400"/>
            <a:ext cx="11277600" cy="769441"/>
          </a:xfrm>
          <a:prstGeom prst="rect">
            <a:avLst/>
          </a:prstGeom>
          <a:noFill/>
        </p:spPr>
        <p:txBody>
          <a:bodyPr wrap="square" rtlCol="0">
            <a:spAutoFit/>
          </a:bodyPr>
          <a:lstStyle/>
          <a:p>
            <a:pPr algn="ctr"/>
            <a:r>
              <a:rPr lang="en-US" sz="4400" b="1" dirty="0" smtClean="0">
                <a:solidFill>
                  <a:srgbClr val="000099"/>
                </a:solidFill>
              </a:rPr>
              <a:t>Why is a test set gene ranked higher?</a:t>
            </a:r>
            <a:endParaRPr lang="en-US" sz="4400" b="1" dirty="0">
              <a:solidFill>
                <a:srgbClr val="000099"/>
              </a:solidFill>
            </a:endParaRPr>
          </a:p>
        </p:txBody>
      </p:sp>
      <p:sp>
        <p:nvSpPr>
          <p:cNvPr id="5" name="TextBox 4"/>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a:t>
            </a:r>
            <a:r>
              <a:rPr lang="en-US" sz="6000" b="1" dirty="0" smtClean="0"/>
              <a:t>) - </a:t>
            </a:r>
            <a:r>
              <a:rPr lang="en-US" sz="6000" b="1" u="sng" dirty="0" err="1" smtClean="0">
                <a:solidFill>
                  <a:srgbClr val="00B050"/>
                </a:solidFill>
              </a:rPr>
              <a:t>ToppGene</a:t>
            </a:r>
            <a:r>
              <a:rPr lang="en-US" sz="6000" b="1" dirty="0" smtClean="0"/>
              <a:t> </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4400"/>
            <a:ext cx="18288000" cy="1446550"/>
          </a:xfrm>
          <a:prstGeom prst="rect">
            <a:avLst/>
          </a:prstGeom>
          <a:noFill/>
        </p:spPr>
        <p:txBody>
          <a:bodyPr wrap="square" rtlCol="0">
            <a:spAutoFit/>
          </a:bodyPr>
          <a:lstStyle/>
          <a:p>
            <a:pPr algn="ctr"/>
            <a:r>
              <a:rPr lang="en-US" sz="4400" b="1" dirty="0" smtClean="0">
                <a:solidFill>
                  <a:srgbClr val="FF0000"/>
                </a:solidFill>
              </a:rPr>
              <a:t>I have a list of 200 over-expressed genes and I want to prioritize them for experimental validation (apart from using the fold change as a parameter)…..</a:t>
            </a:r>
            <a:endParaRPr lang="en-US" sz="4400" b="1" dirty="0">
              <a:solidFill>
                <a:srgbClr val="FF0000"/>
              </a:solidFill>
            </a:endParaRPr>
          </a:p>
        </p:txBody>
      </p:sp>
      <p:pic>
        <p:nvPicPr>
          <p:cNvPr id="4" name="Picture 2" descr="C:\Documents and Settings\Anil Jegga\Desktop\Bioinfo_Workshop-2009\Images\ToppGeneSuite-1.png"/>
          <p:cNvPicPr>
            <a:picLocks noChangeAspect="1" noChangeArrowheads="1"/>
          </p:cNvPicPr>
          <p:nvPr/>
        </p:nvPicPr>
        <p:blipFill>
          <a:blip r:embed="rId2" cstate="print"/>
          <a:srcRect l="16988" b="46452"/>
          <a:stretch>
            <a:fillRect/>
          </a:stretch>
        </p:blipFill>
        <p:spPr bwMode="auto">
          <a:xfrm>
            <a:off x="1827552" y="2438400"/>
            <a:ext cx="14707848" cy="6324600"/>
          </a:xfrm>
          <a:prstGeom prst="rect">
            <a:avLst/>
          </a:prstGeom>
          <a:noFill/>
        </p:spPr>
      </p:pic>
      <p:sp>
        <p:nvSpPr>
          <p:cNvPr id="5" name="Rounded Rectangle 4"/>
          <p:cNvSpPr/>
          <p:nvPr/>
        </p:nvSpPr>
        <p:spPr>
          <a:xfrm>
            <a:off x="1903752" y="6705600"/>
            <a:ext cx="14630400" cy="914400"/>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a:t>
            </a:r>
            <a:r>
              <a:rPr lang="en-US" sz="6000" b="1" dirty="0" smtClean="0"/>
              <a:t>) - </a:t>
            </a:r>
            <a:r>
              <a:rPr lang="en-US" sz="6000" b="1" u="sng" dirty="0" err="1" smtClean="0">
                <a:solidFill>
                  <a:srgbClr val="00B050"/>
                </a:solidFill>
              </a:rPr>
              <a:t>ToppNet</a:t>
            </a:r>
            <a:r>
              <a:rPr lang="en-US" sz="6000" b="1" dirty="0" smtClean="0"/>
              <a:t> </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Anil Jegga\Desktop\Bioinfo_Workshop-2009\Images\ToppNet-2.png"/>
          <p:cNvPicPr>
            <a:picLocks noChangeAspect="1" noChangeArrowheads="1"/>
          </p:cNvPicPr>
          <p:nvPr/>
        </p:nvPicPr>
        <p:blipFill>
          <a:blip r:embed="rId2" cstate="print"/>
          <a:srcRect/>
          <a:stretch>
            <a:fillRect/>
          </a:stretch>
        </p:blipFill>
        <p:spPr bwMode="auto">
          <a:xfrm>
            <a:off x="174212" y="7010400"/>
            <a:ext cx="17939576" cy="5139729"/>
          </a:xfrm>
          <a:prstGeom prst="rect">
            <a:avLst/>
          </a:prstGeom>
          <a:noFill/>
          <a:ln>
            <a:solidFill>
              <a:srgbClr val="C00000"/>
            </a:solidFill>
          </a:ln>
        </p:spPr>
      </p:pic>
      <p:pic>
        <p:nvPicPr>
          <p:cNvPr id="6" name="Picture 3" descr="C:\Documents and Settings\Anil Jegga\Desktop\Bioinfo_Workshop-2009\Images\ToppNet-1.png"/>
          <p:cNvPicPr>
            <a:picLocks noChangeAspect="1" noChangeArrowheads="1"/>
          </p:cNvPicPr>
          <p:nvPr/>
        </p:nvPicPr>
        <p:blipFill>
          <a:blip r:embed="rId3" cstate="print"/>
          <a:srcRect t="75448"/>
          <a:stretch>
            <a:fillRect/>
          </a:stretch>
        </p:blipFill>
        <p:spPr bwMode="auto">
          <a:xfrm>
            <a:off x="519249" y="1524000"/>
            <a:ext cx="17249504" cy="4114800"/>
          </a:xfrm>
          <a:prstGeom prst="rect">
            <a:avLst/>
          </a:prstGeom>
          <a:noFill/>
          <a:ln>
            <a:solidFill>
              <a:srgbClr val="C00000"/>
            </a:solidFill>
          </a:ln>
        </p:spPr>
      </p:pic>
      <p:sp>
        <p:nvSpPr>
          <p:cNvPr id="5" name="TextBox 4"/>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a:t>
            </a:r>
            <a:r>
              <a:rPr lang="en-US" sz="6000" b="1" dirty="0" smtClean="0"/>
              <a:t>) - </a:t>
            </a:r>
            <a:r>
              <a:rPr lang="en-US" sz="6000" b="1" u="sng" dirty="0" err="1" smtClean="0">
                <a:solidFill>
                  <a:srgbClr val="00B050"/>
                </a:solidFill>
              </a:rPr>
              <a:t>ToppNet</a:t>
            </a:r>
            <a:r>
              <a:rPr lang="en-US" sz="6000" b="1" dirty="0" smtClean="0"/>
              <a:t> </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l="14000" t="10667" r="10667" b="16667"/>
          <a:stretch>
            <a:fillRect/>
          </a:stretch>
        </p:blipFill>
        <p:spPr bwMode="auto">
          <a:xfrm>
            <a:off x="2895600" y="1143000"/>
            <a:ext cx="12420600" cy="11980933"/>
          </a:xfrm>
          <a:prstGeom prst="rect">
            <a:avLst/>
          </a:prstGeom>
          <a:noFill/>
          <a:ln w="9525">
            <a:noFill/>
            <a:miter lim="800000"/>
            <a:headEnd/>
            <a:tailEnd/>
          </a:ln>
        </p:spPr>
      </p:pic>
      <p:sp>
        <p:nvSpPr>
          <p:cNvPr id="4" name="TextBox 3"/>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a:t>
            </a:r>
            <a:r>
              <a:rPr lang="en-US" sz="6000" b="1" dirty="0" smtClean="0"/>
              <a:t>) - </a:t>
            </a:r>
            <a:r>
              <a:rPr lang="en-US" sz="6000" b="1" u="sng" dirty="0" err="1" smtClean="0">
                <a:solidFill>
                  <a:srgbClr val="00B050"/>
                </a:solidFill>
              </a:rPr>
              <a:t>ToppNet</a:t>
            </a:r>
            <a:r>
              <a:rPr lang="en-US" sz="6000" b="1" dirty="0" smtClean="0"/>
              <a:t> </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762000"/>
            <a:ext cx="17640300" cy="8956298"/>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7200" b="1" dirty="0" smtClean="0">
                <a:solidFill>
                  <a:schemeClr val="bg1"/>
                </a:solidFill>
              </a:rPr>
              <a:t>Exercise 3: Prioritize the 721 genes (</a:t>
            </a:r>
            <a:r>
              <a:rPr lang="en-US" sz="7200" b="1" dirty="0" smtClean="0"/>
              <a:t>“CandidateGenes.xls”) using “stomach genes” from the “GeneLists.xls”.</a:t>
            </a:r>
          </a:p>
          <a:p>
            <a:pPr marL="1828800" lvl="1" indent="-914400">
              <a:buFont typeface="+mj-lt"/>
              <a:buAutoNum type="alphaLcPeriod"/>
            </a:pPr>
            <a:r>
              <a:rPr lang="en-US" sz="6000" b="1" dirty="0" smtClean="0"/>
              <a:t>What are the top 10 ranked genes using ToppGene and ToppNet?</a:t>
            </a:r>
          </a:p>
          <a:p>
            <a:pPr marL="1828800" lvl="1" indent="-914400">
              <a:buFont typeface="+mj-lt"/>
              <a:buAutoNum type="alphaLcPeriod"/>
            </a:pPr>
            <a:r>
              <a:rPr lang="en-US" sz="6000" b="1" dirty="0" smtClean="0"/>
              <a:t>What is the rank of TFF3 in </a:t>
            </a:r>
            <a:r>
              <a:rPr lang="en-US" sz="6000" b="1" dirty="0" err="1" smtClean="0"/>
              <a:t>ToppGene</a:t>
            </a:r>
            <a:r>
              <a:rPr lang="en-US" sz="6000" b="1" dirty="0" smtClean="0"/>
              <a:t>-based prioritization and why is it ranked among the top in ToppGene prioritization? What is its rank in ToppNet?</a:t>
            </a:r>
            <a:endParaRPr lang="en-US" sz="6000" b="1"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963412"/>
            <a:ext cx="15925800" cy="3046988"/>
          </a:xfrm>
          <a:prstGeom prst="rect">
            <a:avLst/>
          </a:prstGeom>
          <a:noFill/>
        </p:spPr>
        <p:txBody>
          <a:bodyPr wrap="square" rtlCol="0">
            <a:spAutoFit/>
          </a:bodyPr>
          <a:lstStyle/>
          <a:p>
            <a:pPr algn="ctr"/>
            <a:r>
              <a:rPr lang="en-US" sz="9600" b="1" dirty="0" smtClean="0"/>
              <a:t>Are there any other tools similar to these?</a:t>
            </a:r>
            <a:endParaRPr lang="en-US" sz="9600"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8288000" cy="2585323"/>
          </a:xfrm>
          <a:prstGeom prst="rect">
            <a:avLst/>
          </a:prstGeom>
          <a:noFill/>
        </p:spPr>
        <p:txBody>
          <a:bodyPr wrap="square" rtlCol="0">
            <a:spAutoFit/>
          </a:bodyPr>
          <a:lstStyle/>
          <a:p>
            <a:pPr algn="ctr"/>
            <a:r>
              <a:rPr lang="en-US" sz="9600" b="1" dirty="0" smtClean="0"/>
              <a:t>Related Publications</a:t>
            </a:r>
          </a:p>
          <a:p>
            <a:pPr algn="ctr"/>
            <a:r>
              <a:rPr lang="en-US" sz="6600" dirty="0" smtClean="0"/>
              <a:t>(for methodology- and validation-related details)</a:t>
            </a:r>
          </a:p>
        </p:txBody>
      </p:sp>
      <p:sp>
        <p:nvSpPr>
          <p:cNvPr id="3" name="TextBox 2"/>
          <p:cNvSpPr txBox="1"/>
          <p:nvPr/>
        </p:nvSpPr>
        <p:spPr>
          <a:xfrm>
            <a:off x="381000" y="2590800"/>
            <a:ext cx="17449800" cy="7294305"/>
          </a:xfrm>
          <a:prstGeom prst="rect">
            <a:avLst/>
          </a:prstGeom>
          <a:noFill/>
        </p:spPr>
        <p:txBody>
          <a:bodyPr wrap="square" rtlCol="0">
            <a:spAutoFit/>
          </a:bodyPr>
          <a:lstStyle/>
          <a:p>
            <a:r>
              <a:rPr lang="en-US" sz="7200" b="1" u="sng" dirty="0" err="1" smtClean="0">
                <a:latin typeface="Arial" pitchFamily="34" charset="0"/>
                <a:cs typeface="Arial" pitchFamily="34" charset="0"/>
              </a:rPr>
              <a:t>ToppGene</a:t>
            </a:r>
            <a:r>
              <a:rPr lang="en-US" sz="7200" b="1" u="sng" dirty="0" smtClean="0">
                <a:latin typeface="Arial" pitchFamily="34" charset="0"/>
                <a:cs typeface="Arial" pitchFamily="34" charset="0"/>
              </a:rPr>
              <a:t> Suite</a:t>
            </a:r>
          </a:p>
          <a:p>
            <a:pPr marL="742950" indent="-742950">
              <a:buFont typeface="+mj-lt"/>
              <a:buAutoNum type="arabicPeriod"/>
            </a:pPr>
            <a:r>
              <a:rPr lang="en-US" sz="4200" dirty="0" smtClean="0">
                <a:latin typeface="Arial" pitchFamily="34" charset="0"/>
                <a:cs typeface="Arial" pitchFamily="34" charset="0"/>
              </a:rPr>
              <a:t>Chen J, </a:t>
            </a:r>
            <a:r>
              <a:rPr lang="en-US" sz="4200" dirty="0" err="1" smtClean="0">
                <a:latin typeface="Arial" pitchFamily="34" charset="0"/>
                <a:cs typeface="Arial" pitchFamily="34" charset="0"/>
              </a:rPr>
              <a:t>Xu</a:t>
            </a:r>
            <a:r>
              <a:rPr lang="en-US" sz="4200" dirty="0" smtClean="0">
                <a:latin typeface="Arial" pitchFamily="34" charset="0"/>
                <a:cs typeface="Arial" pitchFamily="34" charset="0"/>
              </a:rPr>
              <a:t> H, </a:t>
            </a:r>
            <a:r>
              <a:rPr lang="en-US" sz="4200" dirty="0" err="1" smtClean="0">
                <a:latin typeface="Arial" pitchFamily="34" charset="0"/>
                <a:cs typeface="Arial" pitchFamily="34" charset="0"/>
              </a:rPr>
              <a:t>Aronow</a:t>
            </a:r>
            <a:r>
              <a:rPr lang="en-US" sz="4200" dirty="0" smtClean="0">
                <a:latin typeface="Arial" pitchFamily="34" charset="0"/>
                <a:cs typeface="Arial" pitchFamily="34" charset="0"/>
              </a:rPr>
              <a:t> BJ, Jegga AG. 2007. Improved human disease candidate gene prioritization using mouse phenotype. </a:t>
            </a:r>
            <a:r>
              <a:rPr lang="en-US" sz="4200" i="1" dirty="0" smtClean="0">
                <a:latin typeface="Arial" pitchFamily="34" charset="0"/>
                <a:cs typeface="Arial" pitchFamily="34" charset="0"/>
              </a:rPr>
              <a:t>BMC </a:t>
            </a:r>
            <a:r>
              <a:rPr lang="en-US" sz="4200" i="1" dirty="0" smtClean="0">
                <a:latin typeface="Arial" pitchFamily="34" charset="0"/>
                <a:cs typeface="Arial" pitchFamily="34" charset="0"/>
              </a:rPr>
              <a:t>Bioinformatics</a:t>
            </a:r>
            <a:r>
              <a:rPr lang="en-US" sz="4200" dirty="0" smtClean="0">
                <a:latin typeface="Arial" pitchFamily="34" charset="0"/>
                <a:cs typeface="Arial" pitchFamily="34" charset="0"/>
              </a:rPr>
              <a:t> </a:t>
            </a:r>
            <a:r>
              <a:rPr lang="en-US" sz="4200" dirty="0" smtClean="0">
                <a:latin typeface="Arial" pitchFamily="34" charset="0"/>
                <a:cs typeface="Arial" pitchFamily="34" charset="0"/>
              </a:rPr>
              <a:t>8:392.</a:t>
            </a:r>
          </a:p>
          <a:p>
            <a:pPr marL="742950" indent="-742950">
              <a:buFont typeface="+mj-lt"/>
              <a:buAutoNum type="arabicPeriod"/>
            </a:pPr>
            <a:r>
              <a:rPr lang="en-US" sz="4200" dirty="0" smtClean="0">
                <a:latin typeface="Arial" pitchFamily="34" charset="0"/>
                <a:cs typeface="Arial" pitchFamily="34" charset="0"/>
              </a:rPr>
              <a:t>Chen J, </a:t>
            </a:r>
            <a:r>
              <a:rPr lang="en-US" sz="4200" dirty="0" err="1" smtClean="0">
                <a:latin typeface="Arial" pitchFamily="34" charset="0"/>
                <a:cs typeface="Arial" pitchFamily="34" charset="0"/>
              </a:rPr>
              <a:t>Aronow</a:t>
            </a:r>
            <a:r>
              <a:rPr lang="en-US" sz="4200" dirty="0" smtClean="0">
                <a:latin typeface="Arial" pitchFamily="34" charset="0"/>
                <a:cs typeface="Arial" pitchFamily="34" charset="0"/>
              </a:rPr>
              <a:t> BJ, Jegga AG. 2009. Disease candidate gene identification and prioritization using protein interaction networks. </a:t>
            </a:r>
            <a:r>
              <a:rPr lang="en-US" sz="4200" i="1" dirty="0" smtClean="0">
                <a:latin typeface="Arial" pitchFamily="34" charset="0"/>
                <a:cs typeface="Arial" pitchFamily="34" charset="0"/>
              </a:rPr>
              <a:t>BMC Bioinformatics</a:t>
            </a:r>
            <a:r>
              <a:rPr lang="en-US" sz="4200" dirty="0" smtClean="0">
                <a:latin typeface="Arial" pitchFamily="34" charset="0"/>
                <a:cs typeface="Arial" pitchFamily="34" charset="0"/>
              </a:rPr>
              <a:t> 10:73.</a:t>
            </a:r>
          </a:p>
          <a:p>
            <a:pPr marL="742950" indent="-742950">
              <a:buFont typeface="+mj-lt"/>
              <a:buAutoNum type="arabicPeriod"/>
            </a:pPr>
            <a:r>
              <a:rPr lang="en-US" sz="4200" dirty="0" smtClean="0">
                <a:latin typeface="Arial" pitchFamily="34" charset="0"/>
                <a:cs typeface="Arial" pitchFamily="34" charset="0"/>
              </a:rPr>
              <a:t>Chen J, </a:t>
            </a:r>
            <a:r>
              <a:rPr lang="en-US" sz="4200" dirty="0" err="1" smtClean="0">
                <a:latin typeface="Arial" pitchFamily="34" charset="0"/>
                <a:cs typeface="Arial" pitchFamily="34" charset="0"/>
              </a:rPr>
              <a:t>Bardes</a:t>
            </a:r>
            <a:r>
              <a:rPr lang="en-US" sz="4200" dirty="0" smtClean="0">
                <a:latin typeface="Arial" pitchFamily="34" charset="0"/>
                <a:cs typeface="Arial" pitchFamily="34" charset="0"/>
              </a:rPr>
              <a:t> EE, </a:t>
            </a:r>
            <a:r>
              <a:rPr lang="en-US" sz="4200" dirty="0" err="1" smtClean="0">
                <a:latin typeface="Arial" pitchFamily="34" charset="0"/>
                <a:cs typeface="Arial" pitchFamily="34" charset="0"/>
              </a:rPr>
              <a:t>Aronow</a:t>
            </a:r>
            <a:r>
              <a:rPr lang="en-US" sz="4200" dirty="0" smtClean="0">
                <a:latin typeface="Arial" pitchFamily="34" charset="0"/>
                <a:cs typeface="Arial" pitchFamily="34" charset="0"/>
              </a:rPr>
              <a:t> BJ, Jegga AG 2009. </a:t>
            </a:r>
            <a:r>
              <a:rPr lang="en-US" sz="4200" dirty="0" err="1" smtClean="0">
                <a:latin typeface="Arial" pitchFamily="34" charset="0"/>
                <a:cs typeface="Arial" pitchFamily="34" charset="0"/>
              </a:rPr>
              <a:t>ToppGene</a:t>
            </a:r>
            <a:r>
              <a:rPr lang="en-US" sz="4200" dirty="0" smtClean="0">
                <a:latin typeface="Arial" pitchFamily="34" charset="0"/>
                <a:cs typeface="Arial" pitchFamily="34" charset="0"/>
              </a:rPr>
              <a:t> Suite for gene list enrichment analysis and candidate gene prioritization. </a:t>
            </a:r>
            <a:r>
              <a:rPr lang="en-US" sz="4200" i="1" dirty="0" smtClean="0">
                <a:latin typeface="Arial" pitchFamily="34" charset="0"/>
                <a:cs typeface="Arial" pitchFamily="34" charset="0"/>
              </a:rPr>
              <a:t>Nucleic Acids Research</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doi</a:t>
            </a:r>
            <a:r>
              <a:rPr lang="en-US" sz="4200" dirty="0" smtClean="0">
                <a:latin typeface="Arial" pitchFamily="34" charset="0"/>
                <a:cs typeface="Arial" pitchFamily="34" charset="0"/>
              </a:rPr>
              <a:t>: 10.1093/</a:t>
            </a:r>
            <a:r>
              <a:rPr lang="en-US" sz="4200" dirty="0" err="1" smtClean="0">
                <a:latin typeface="Arial" pitchFamily="34" charset="0"/>
                <a:cs typeface="Arial" pitchFamily="34" charset="0"/>
              </a:rPr>
              <a:t>nar</a:t>
            </a:r>
            <a:r>
              <a:rPr lang="en-US" sz="4200" dirty="0" smtClean="0">
                <a:latin typeface="Arial" pitchFamily="34" charset="0"/>
                <a:cs typeface="Arial" pitchFamily="34" charset="0"/>
              </a:rPr>
              <a:t>/gkp427</a:t>
            </a:r>
            <a:r>
              <a:rPr lang="en-US" sz="4400" dirty="0" smtClean="0">
                <a:latin typeface="Arial" pitchFamily="34" charset="0"/>
                <a:cs typeface="Arial" pitchFamily="34" charset="0"/>
              </a:rPr>
              <a:t>.</a:t>
            </a:r>
            <a:endParaRPr lang="en-US" sz="4400" dirty="0">
              <a:latin typeface="Arial" pitchFamily="34" charset="0"/>
              <a:cs typeface="Arial" pitchFamily="34" charset="0"/>
            </a:endParaRPr>
          </a:p>
        </p:txBody>
      </p:sp>
      <p:sp>
        <p:nvSpPr>
          <p:cNvPr id="4" name="TextBox 3"/>
          <p:cNvSpPr txBox="1"/>
          <p:nvPr/>
        </p:nvSpPr>
        <p:spPr>
          <a:xfrm>
            <a:off x="381000" y="9704725"/>
            <a:ext cx="17526000" cy="3908762"/>
          </a:xfrm>
          <a:prstGeom prst="rect">
            <a:avLst/>
          </a:prstGeom>
          <a:noFill/>
        </p:spPr>
        <p:txBody>
          <a:bodyPr wrap="square" rtlCol="0">
            <a:spAutoFit/>
          </a:bodyPr>
          <a:lstStyle/>
          <a:p>
            <a:r>
              <a:rPr lang="en-US" sz="7200" b="1" u="sng" dirty="0" err="1" smtClean="0">
                <a:latin typeface="Arial" pitchFamily="34" charset="0"/>
                <a:cs typeface="Arial" pitchFamily="34" charset="0"/>
              </a:rPr>
              <a:t>ToppCluster</a:t>
            </a:r>
            <a:endParaRPr lang="en-US" sz="7200" b="1" u="sng" dirty="0" smtClean="0">
              <a:latin typeface="Arial" pitchFamily="34" charset="0"/>
              <a:cs typeface="Arial" pitchFamily="34" charset="0"/>
            </a:endParaRPr>
          </a:p>
          <a:p>
            <a:pPr marL="742950" indent="-742950">
              <a:buFont typeface="+mj-lt"/>
              <a:buAutoNum type="arabicPeriod"/>
            </a:pPr>
            <a:r>
              <a:rPr lang="en-US" sz="4200" dirty="0" err="1" smtClean="0">
                <a:latin typeface="Arial" pitchFamily="34" charset="0"/>
                <a:cs typeface="Arial" pitchFamily="34" charset="0"/>
              </a:rPr>
              <a:t>Kaimal</a:t>
            </a:r>
            <a:r>
              <a:rPr lang="en-US" sz="4200" dirty="0" smtClean="0">
                <a:latin typeface="Arial" pitchFamily="34" charset="0"/>
                <a:cs typeface="Arial" pitchFamily="34" charset="0"/>
              </a:rPr>
              <a:t> V, </a:t>
            </a:r>
            <a:r>
              <a:rPr lang="en-US" sz="4200" dirty="0" err="1" smtClean="0">
                <a:latin typeface="Arial" pitchFamily="34" charset="0"/>
                <a:cs typeface="Arial" pitchFamily="34" charset="0"/>
              </a:rPr>
              <a:t>Bardes</a:t>
            </a:r>
            <a:r>
              <a:rPr lang="en-US" sz="4200" dirty="0" smtClean="0">
                <a:latin typeface="Arial" pitchFamily="34" charset="0"/>
                <a:cs typeface="Arial" pitchFamily="34" charset="0"/>
              </a:rPr>
              <a:t> E, Jegga AG, </a:t>
            </a:r>
            <a:r>
              <a:rPr lang="en-US" sz="4200" dirty="0" err="1" smtClean="0">
                <a:latin typeface="Arial" pitchFamily="34" charset="0"/>
                <a:cs typeface="Arial" pitchFamily="34" charset="0"/>
              </a:rPr>
              <a:t>Aronow</a:t>
            </a:r>
            <a:r>
              <a:rPr lang="en-US" sz="4200" dirty="0" smtClean="0">
                <a:latin typeface="Arial" pitchFamily="34" charset="0"/>
                <a:cs typeface="Arial" pitchFamily="34" charset="0"/>
              </a:rPr>
              <a:t> BJ. 2010. </a:t>
            </a:r>
            <a:r>
              <a:rPr lang="en-US" sz="4200" dirty="0" err="1" smtClean="0">
                <a:latin typeface="Arial" pitchFamily="34" charset="0"/>
                <a:cs typeface="Arial" pitchFamily="34" charset="0"/>
              </a:rPr>
              <a:t>ToppCluster</a:t>
            </a:r>
            <a:r>
              <a:rPr lang="en-US" sz="4200" dirty="0" smtClean="0">
                <a:latin typeface="Arial" pitchFamily="34" charset="0"/>
                <a:cs typeface="Arial" pitchFamily="34" charset="0"/>
              </a:rPr>
              <a:t>: a multiple gene list feature analyzer for comparative enrichment clustering and network-based dissection of biological systems. </a:t>
            </a:r>
            <a:r>
              <a:rPr lang="en-US" sz="4200" i="1" dirty="0" smtClean="0">
                <a:latin typeface="Arial" pitchFamily="34" charset="0"/>
                <a:cs typeface="Arial" pitchFamily="34" charset="0"/>
              </a:rPr>
              <a:t>Nucleic Acids Research</a:t>
            </a:r>
            <a:r>
              <a:rPr lang="en-US" sz="4200" dirty="0" smtClean="0">
                <a:latin typeface="Arial" pitchFamily="34" charset="0"/>
                <a:cs typeface="Arial" pitchFamily="34" charset="0"/>
              </a:rPr>
              <a:t> (</a:t>
            </a:r>
            <a:r>
              <a:rPr lang="en-US" sz="4200" i="1" dirty="0" smtClean="0">
                <a:latin typeface="Arial" pitchFamily="34" charset="0"/>
                <a:cs typeface="Arial" pitchFamily="34" charset="0"/>
              </a:rPr>
              <a:t>in press</a:t>
            </a:r>
            <a:r>
              <a:rPr lang="en-US" sz="4200" dirty="0" smtClean="0">
                <a:latin typeface="Arial" pitchFamily="34" charset="0"/>
                <a:cs typeface="Arial" pitchFamily="34" charset="0"/>
              </a:rPr>
              <a:t>).</a:t>
            </a:r>
            <a:endParaRPr lang="en-US" sz="4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14400" y="2286008"/>
            <a:ext cx="16459200" cy="10058392"/>
            <a:chOff x="304800" y="304800"/>
            <a:chExt cx="16459200" cy="10058392"/>
          </a:xfrm>
        </p:grpSpPr>
        <p:pic>
          <p:nvPicPr>
            <p:cNvPr id="1026" name="Picture 2" descr="DAVID"/>
            <p:cNvPicPr>
              <a:picLocks noChangeAspect="1" noChangeArrowheads="1"/>
            </p:cNvPicPr>
            <p:nvPr/>
          </p:nvPicPr>
          <p:blipFill>
            <a:blip r:embed="rId2" cstate="print"/>
            <a:srcRect b="23524"/>
            <a:stretch>
              <a:fillRect/>
            </a:stretch>
          </p:blipFill>
          <p:spPr bwMode="auto">
            <a:xfrm>
              <a:off x="304800" y="304800"/>
              <a:ext cx="16459200" cy="1005839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324600" y="3276600"/>
              <a:ext cx="10219107" cy="6711809"/>
            </a:xfrm>
            <a:prstGeom prst="rect">
              <a:avLst/>
            </a:prstGeom>
            <a:noFill/>
            <a:ln w="9525">
              <a:noFill/>
              <a:miter lim="800000"/>
              <a:headEnd/>
              <a:tailEnd/>
            </a:ln>
            <a:effectLst/>
          </p:spPr>
        </p:pic>
      </p:grpSp>
      <p:sp>
        <p:nvSpPr>
          <p:cNvPr id="5" name="TextBox 4"/>
          <p:cNvSpPr txBox="1"/>
          <p:nvPr/>
        </p:nvSpPr>
        <p:spPr>
          <a:xfrm>
            <a:off x="0" y="51137"/>
            <a:ext cx="18288000" cy="1754326"/>
          </a:xfrm>
          <a:prstGeom prst="rect">
            <a:avLst/>
          </a:prstGeom>
          <a:noFill/>
        </p:spPr>
        <p:txBody>
          <a:bodyPr wrap="square" rtlCol="0">
            <a:spAutoFit/>
          </a:bodyPr>
          <a:lstStyle/>
          <a:p>
            <a:pPr algn="ctr"/>
            <a:r>
              <a:rPr lang="en-US" sz="6000" b="1" dirty="0" smtClean="0"/>
              <a:t>DAVID (http://david.abcc.ncifcrf.gov)</a:t>
            </a:r>
          </a:p>
          <a:p>
            <a:pPr algn="ctr"/>
            <a:r>
              <a:rPr lang="en-US" sz="4800" b="1" dirty="0" smtClean="0"/>
              <a:t> </a:t>
            </a:r>
            <a:r>
              <a:rPr lang="en-US" sz="4800" b="1" u="sng" dirty="0" smtClean="0"/>
              <a:t>D</a:t>
            </a:r>
            <a:r>
              <a:rPr lang="en-US" sz="4800" b="1" dirty="0" smtClean="0"/>
              <a:t>atabase for </a:t>
            </a:r>
            <a:r>
              <a:rPr lang="en-US" sz="4800" b="1" u="sng" dirty="0" smtClean="0"/>
              <a:t>A</a:t>
            </a:r>
            <a:r>
              <a:rPr lang="en-US" sz="4800" b="1" dirty="0" smtClean="0"/>
              <a:t>nnotation, </a:t>
            </a:r>
            <a:r>
              <a:rPr lang="en-US" sz="4800" b="1" u="sng" dirty="0" smtClean="0"/>
              <a:t>V</a:t>
            </a:r>
            <a:r>
              <a:rPr lang="en-US" sz="4800" b="1" dirty="0" smtClean="0"/>
              <a:t>isualization and </a:t>
            </a:r>
            <a:r>
              <a:rPr lang="en-US" sz="4800" b="1" u="sng" dirty="0" smtClean="0"/>
              <a:t>I</a:t>
            </a:r>
            <a:r>
              <a:rPr lang="en-US" sz="4800" b="1" dirty="0" smtClean="0"/>
              <a:t>ntegrated </a:t>
            </a:r>
            <a:r>
              <a:rPr lang="en-US" sz="4800" b="1" u="sng" dirty="0" smtClean="0"/>
              <a:t>D</a:t>
            </a:r>
            <a:r>
              <a:rPr lang="en-US" sz="4800" b="1" dirty="0" smtClean="0"/>
              <a:t>iscovery</a:t>
            </a:r>
            <a:endParaRPr lang="en-US" sz="4800" b="1"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533400" y="1066800"/>
            <a:ext cx="17145000" cy="12344400"/>
            <a:chOff x="0" y="0"/>
            <a:chExt cx="18288000" cy="13123863"/>
          </a:xfrm>
        </p:grpSpPr>
        <p:pic>
          <p:nvPicPr>
            <p:cNvPr id="3075" name="Picture 3" descr="C:\Documents and Settings\Anil Jegga\Desktop\BioinfoWorkshop\ScreenShots\DAVID-2.png"/>
            <p:cNvPicPr>
              <a:picLocks noChangeAspect="1" noChangeArrowheads="1"/>
            </p:cNvPicPr>
            <p:nvPr/>
          </p:nvPicPr>
          <p:blipFill>
            <a:blip r:embed="rId2" cstate="print"/>
            <a:srcRect/>
            <a:stretch>
              <a:fillRect/>
            </a:stretch>
          </p:blipFill>
          <p:spPr bwMode="auto">
            <a:xfrm>
              <a:off x="0" y="0"/>
              <a:ext cx="3657600" cy="10429103"/>
            </a:xfrm>
            <a:prstGeom prst="rect">
              <a:avLst/>
            </a:prstGeom>
            <a:noFill/>
          </p:spPr>
        </p:pic>
        <p:pic>
          <p:nvPicPr>
            <p:cNvPr id="3078" name="Picture 6" descr="C:\Documents and Settings\Anil Jegga\Desktop\BioinfoWorkshop\ScreenShots\DAVID-3.png"/>
            <p:cNvPicPr>
              <a:picLocks noChangeAspect="1" noChangeArrowheads="1"/>
            </p:cNvPicPr>
            <p:nvPr/>
          </p:nvPicPr>
          <p:blipFill>
            <a:blip r:embed="rId3" cstate="print"/>
            <a:srcRect l="18310" t="5665" r="24183" b="2133"/>
            <a:stretch>
              <a:fillRect/>
            </a:stretch>
          </p:blipFill>
          <p:spPr bwMode="auto">
            <a:xfrm>
              <a:off x="3657600" y="0"/>
              <a:ext cx="9982200" cy="12803257"/>
            </a:xfrm>
            <a:prstGeom prst="rect">
              <a:avLst/>
            </a:prstGeom>
            <a:noFill/>
          </p:spPr>
        </p:pic>
        <p:pic>
          <p:nvPicPr>
            <p:cNvPr id="3081" name="Picture 9" descr="C:\Documents and Settings\Anil Jegga\Desktop\BioinfoWorkshop\ScreenShots\DAVID-2D_View.png"/>
            <p:cNvPicPr>
              <a:picLocks noChangeAspect="1" noChangeArrowheads="1"/>
            </p:cNvPicPr>
            <p:nvPr/>
          </p:nvPicPr>
          <p:blipFill>
            <a:blip r:embed="rId4" cstate="print"/>
            <a:srcRect/>
            <a:stretch>
              <a:fillRect/>
            </a:stretch>
          </p:blipFill>
          <p:spPr bwMode="auto">
            <a:xfrm>
              <a:off x="8888413" y="6019800"/>
              <a:ext cx="9399587" cy="7104063"/>
            </a:xfrm>
            <a:prstGeom prst="rect">
              <a:avLst/>
            </a:prstGeom>
            <a:noFill/>
          </p:spPr>
        </p:pic>
      </p:grpSp>
      <p:sp>
        <p:nvSpPr>
          <p:cNvPr id="6" name="TextBox 5"/>
          <p:cNvSpPr txBox="1"/>
          <p:nvPr/>
        </p:nvSpPr>
        <p:spPr>
          <a:xfrm>
            <a:off x="0" y="51137"/>
            <a:ext cx="18288000" cy="1015663"/>
          </a:xfrm>
          <a:prstGeom prst="rect">
            <a:avLst/>
          </a:prstGeom>
          <a:noFill/>
        </p:spPr>
        <p:txBody>
          <a:bodyPr wrap="square" rtlCol="0">
            <a:spAutoFit/>
          </a:bodyPr>
          <a:lstStyle/>
          <a:p>
            <a:pPr algn="ctr"/>
            <a:r>
              <a:rPr lang="en-US" sz="6000" b="1" dirty="0" smtClean="0"/>
              <a:t>DAVID (http://david.abcc.ncifcrf.gov)</a:t>
            </a:r>
            <a:endParaRPr lang="en-US" sz="4800" b="1"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1219200"/>
            <a:ext cx="18059400" cy="11582400"/>
            <a:chOff x="304800" y="304800"/>
            <a:chExt cx="16459200" cy="10058392"/>
          </a:xfrm>
        </p:grpSpPr>
        <p:pic>
          <p:nvPicPr>
            <p:cNvPr id="1026" name="Picture 2" descr="DAVID"/>
            <p:cNvPicPr>
              <a:picLocks noChangeAspect="1" noChangeArrowheads="1"/>
            </p:cNvPicPr>
            <p:nvPr/>
          </p:nvPicPr>
          <p:blipFill>
            <a:blip r:embed="rId2" cstate="print"/>
            <a:srcRect b="23524"/>
            <a:stretch>
              <a:fillRect/>
            </a:stretch>
          </p:blipFill>
          <p:spPr bwMode="auto">
            <a:xfrm>
              <a:off x="304800" y="304800"/>
              <a:ext cx="16459200" cy="1005839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324600" y="3276600"/>
              <a:ext cx="10219107" cy="6711809"/>
            </a:xfrm>
            <a:prstGeom prst="rect">
              <a:avLst/>
            </a:prstGeom>
            <a:noFill/>
            <a:ln w="9525">
              <a:noFill/>
              <a:miter lim="800000"/>
              <a:headEnd/>
              <a:tailEnd/>
            </a:ln>
            <a:effectLst/>
          </p:spPr>
        </p:pic>
      </p:grpSp>
      <p:sp>
        <p:nvSpPr>
          <p:cNvPr id="5" name="TextBox 4"/>
          <p:cNvSpPr txBox="1"/>
          <p:nvPr/>
        </p:nvSpPr>
        <p:spPr>
          <a:xfrm>
            <a:off x="0" y="51137"/>
            <a:ext cx="18288000" cy="1015663"/>
          </a:xfrm>
          <a:prstGeom prst="rect">
            <a:avLst/>
          </a:prstGeom>
          <a:noFill/>
        </p:spPr>
        <p:txBody>
          <a:bodyPr wrap="square" rtlCol="0">
            <a:spAutoFit/>
          </a:bodyPr>
          <a:lstStyle/>
          <a:p>
            <a:pPr algn="ctr"/>
            <a:r>
              <a:rPr lang="en-US" sz="6000" b="1" dirty="0" smtClean="0"/>
              <a:t>DAVID (http://david.abcc.ncifcrf.gov)</a:t>
            </a:r>
            <a:endParaRPr lang="en-US" sz="4800" b="1" dirty="0">
              <a:solidFill>
                <a:srgbClr val="FF0000"/>
              </a:solidFill>
            </a:endParaRPr>
          </a:p>
        </p:txBody>
      </p:sp>
      <p:sp>
        <p:nvSpPr>
          <p:cNvPr id="6" name="Rectangle 5"/>
          <p:cNvSpPr/>
          <p:nvPr/>
        </p:nvSpPr>
        <p:spPr>
          <a:xfrm>
            <a:off x="73090" y="7315200"/>
            <a:ext cx="2593910" cy="544286"/>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Rectangle 6"/>
          <p:cNvSpPr/>
          <p:nvPr/>
        </p:nvSpPr>
        <p:spPr>
          <a:xfrm>
            <a:off x="7086600" y="11049000"/>
            <a:ext cx="9144000" cy="609600"/>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1137"/>
            <a:ext cx="18288000" cy="1015663"/>
          </a:xfrm>
          <a:prstGeom prst="rect">
            <a:avLst/>
          </a:prstGeom>
          <a:noFill/>
        </p:spPr>
        <p:txBody>
          <a:bodyPr wrap="square" rtlCol="0">
            <a:spAutoFit/>
          </a:bodyPr>
          <a:lstStyle/>
          <a:p>
            <a:pPr algn="ctr"/>
            <a:r>
              <a:rPr lang="en-US" sz="6000" b="1" dirty="0" smtClean="0"/>
              <a:t>DAVID (http://david.abcc.ncifcrf.gov)</a:t>
            </a:r>
            <a:endParaRPr lang="en-US" sz="4800" b="1" dirty="0">
              <a:solidFill>
                <a:srgbClr val="FF0000"/>
              </a:solidFill>
            </a:endParaRPr>
          </a:p>
        </p:txBody>
      </p:sp>
      <p:pic>
        <p:nvPicPr>
          <p:cNvPr id="3" name="Picture 2" descr="H:\DDRC\Bioinfo_Workshop-2009\BioinfoWorkshop\Images\David_geneIDConversion-1.png"/>
          <p:cNvPicPr>
            <a:picLocks noChangeAspect="1" noChangeArrowheads="1"/>
          </p:cNvPicPr>
          <p:nvPr/>
        </p:nvPicPr>
        <p:blipFill>
          <a:blip r:embed="rId2" cstate="print"/>
          <a:srcRect/>
          <a:stretch>
            <a:fillRect/>
          </a:stretch>
        </p:blipFill>
        <p:spPr bwMode="auto">
          <a:xfrm>
            <a:off x="304800" y="1819747"/>
            <a:ext cx="16858404" cy="11353800"/>
          </a:xfrm>
          <a:prstGeom prst="rect">
            <a:avLst/>
          </a:prstGeom>
          <a:noFill/>
          <a:ln w="57150">
            <a:solidFill>
              <a:schemeClr val="tx1"/>
            </a:solidFill>
          </a:ln>
        </p:spPr>
      </p:pic>
      <p:pic>
        <p:nvPicPr>
          <p:cNvPr id="4" name="Picture 3" descr="H:\DDRC\Bioinfo_Workshop-2009\BioinfoWorkshop\Images\David_geneIDConversion-2.png"/>
          <p:cNvPicPr>
            <a:picLocks noChangeAspect="1" noChangeArrowheads="1"/>
          </p:cNvPicPr>
          <p:nvPr/>
        </p:nvPicPr>
        <p:blipFill>
          <a:blip r:embed="rId3" cstate="print"/>
          <a:srcRect/>
          <a:stretch>
            <a:fillRect/>
          </a:stretch>
        </p:blipFill>
        <p:spPr bwMode="auto">
          <a:xfrm>
            <a:off x="10839774" y="2429347"/>
            <a:ext cx="3581400" cy="11134253"/>
          </a:xfrm>
          <a:prstGeom prst="rect">
            <a:avLst/>
          </a:prstGeom>
          <a:noFill/>
        </p:spPr>
      </p:pic>
      <p:sp>
        <p:nvSpPr>
          <p:cNvPr id="9" name="Rectangle 8"/>
          <p:cNvSpPr/>
          <p:nvPr/>
        </p:nvSpPr>
        <p:spPr>
          <a:xfrm>
            <a:off x="304800" y="4943947"/>
            <a:ext cx="3657600" cy="2590800"/>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0" name="Straight Arrow Connector 9"/>
          <p:cNvCxnSpPr>
            <a:stCxn id="9" idx="3"/>
          </p:cNvCxnSpPr>
          <p:nvPr/>
        </p:nvCxnSpPr>
        <p:spPr>
          <a:xfrm>
            <a:off x="3962400" y="6239347"/>
            <a:ext cx="6858000" cy="1143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04800" y="9287347"/>
            <a:ext cx="3733800" cy="914400"/>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Rectangle 11"/>
          <p:cNvSpPr/>
          <p:nvPr/>
        </p:nvSpPr>
        <p:spPr>
          <a:xfrm>
            <a:off x="304800" y="10735147"/>
            <a:ext cx="3733800" cy="1219200"/>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5" name="Straight Arrow Connector 14"/>
          <p:cNvCxnSpPr>
            <a:endCxn id="19" idx="1"/>
          </p:cNvCxnSpPr>
          <p:nvPr/>
        </p:nvCxnSpPr>
        <p:spPr>
          <a:xfrm>
            <a:off x="4038600" y="9744547"/>
            <a:ext cx="6845085" cy="40876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038600" y="11344747"/>
            <a:ext cx="6781800" cy="31385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0868188" y="5862221"/>
            <a:ext cx="3330844" cy="2032861"/>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 name="Rectangle 18"/>
          <p:cNvSpPr/>
          <p:nvPr/>
        </p:nvSpPr>
        <p:spPr>
          <a:xfrm>
            <a:off x="10883685" y="9652848"/>
            <a:ext cx="3594315" cy="1000933"/>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0" name="Rectangle 19"/>
          <p:cNvSpPr/>
          <p:nvPr/>
        </p:nvSpPr>
        <p:spPr>
          <a:xfrm>
            <a:off x="10879811" y="11151017"/>
            <a:ext cx="3551696" cy="1161083"/>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1" name="TextBox 20"/>
          <p:cNvSpPr txBox="1"/>
          <p:nvPr/>
        </p:nvSpPr>
        <p:spPr>
          <a:xfrm>
            <a:off x="2057400" y="816114"/>
            <a:ext cx="13792200" cy="707886"/>
          </a:xfrm>
          <a:prstGeom prst="rect">
            <a:avLst/>
          </a:prstGeom>
          <a:noFill/>
        </p:spPr>
        <p:txBody>
          <a:bodyPr wrap="square" rtlCol="0">
            <a:spAutoFit/>
          </a:bodyPr>
          <a:lstStyle/>
          <a:p>
            <a:pPr algn="ctr"/>
            <a:r>
              <a:rPr lang="en-US" sz="4000" b="1" u="sng" dirty="0" smtClean="0">
                <a:solidFill>
                  <a:srgbClr val="FF0000"/>
                </a:solidFill>
              </a:rPr>
              <a:t>Convert NCBI </a:t>
            </a:r>
            <a:r>
              <a:rPr lang="en-US" sz="4000" b="1" u="sng" dirty="0" err="1" smtClean="0">
                <a:solidFill>
                  <a:srgbClr val="FF0000"/>
                </a:solidFill>
              </a:rPr>
              <a:t>Entrez</a:t>
            </a:r>
            <a:r>
              <a:rPr lang="en-US" sz="4000" b="1" u="sng" dirty="0" smtClean="0">
                <a:solidFill>
                  <a:srgbClr val="FF0000"/>
                </a:solidFill>
              </a:rPr>
              <a:t> Gene IDs to </a:t>
            </a:r>
            <a:r>
              <a:rPr lang="en-US" sz="4000" b="1" u="sng" dirty="0" err="1" smtClean="0">
                <a:solidFill>
                  <a:srgbClr val="FF0000"/>
                </a:solidFill>
              </a:rPr>
              <a:t>RefSeq</a:t>
            </a:r>
            <a:r>
              <a:rPr lang="en-US" sz="4000" b="1" u="sng" dirty="0" smtClean="0">
                <a:solidFill>
                  <a:srgbClr val="FF0000"/>
                </a:solidFill>
              </a:rPr>
              <a:t> Accession Numbers</a:t>
            </a:r>
            <a:endParaRPr lang="en-US" sz="4000" b="1" u="sng"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1137"/>
            <a:ext cx="18288000" cy="1015663"/>
          </a:xfrm>
          <a:prstGeom prst="rect">
            <a:avLst/>
          </a:prstGeom>
          <a:noFill/>
        </p:spPr>
        <p:txBody>
          <a:bodyPr wrap="square" rtlCol="0">
            <a:spAutoFit/>
          </a:bodyPr>
          <a:lstStyle/>
          <a:p>
            <a:pPr algn="ctr"/>
            <a:r>
              <a:rPr lang="en-US" sz="6000" b="1" dirty="0" smtClean="0"/>
              <a:t>DAVID (http://david.abcc.ncifcrf.gov)</a:t>
            </a:r>
            <a:endParaRPr lang="en-US" sz="4800" b="1" dirty="0">
              <a:solidFill>
                <a:srgbClr val="FF0000"/>
              </a:solidFill>
            </a:endParaRPr>
          </a:p>
        </p:txBody>
      </p:sp>
      <p:pic>
        <p:nvPicPr>
          <p:cNvPr id="2050" name="Picture 2" descr="H:\DDRC\Bioinfo_Workshop-2009\BioinfoWorkshop\Images\David_geneIDConversion-4.png"/>
          <p:cNvPicPr>
            <a:picLocks noChangeAspect="1" noChangeArrowheads="1"/>
          </p:cNvPicPr>
          <p:nvPr/>
        </p:nvPicPr>
        <p:blipFill>
          <a:blip r:embed="rId2" cstate="print"/>
          <a:srcRect/>
          <a:stretch>
            <a:fillRect/>
          </a:stretch>
        </p:blipFill>
        <p:spPr bwMode="auto">
          <a:xfrm>
            <a:off x="6324600" y="2362200"/>
            <a:ext cx="10515600" cy="1427615"/>
          </a:xfrm>
          <a:prstGeom prst="rect">
            <a:avLst/>
          </a:prstGeom>
          <a:noFill/>
          <a:ln>
            <a:solidFill>
              <a:srgbClr val="000099"/>
            </a:solidFill>
          </a:ln>
        </p:spPr>
      </p:pic>
      <p:pic>
        <p:nvPicPr>
          <p:cNvPr id="2051" name="Picture 3" descr="H:\DDRC\Bioinfo_Workshop-2009\BioinfoWorkshop\Images\David_geneIDConversion-5.png"/>
          <p:cNvPicPr>
            <a:picLocks noChangeAspect="1" noChangeArrowheads="1"/>
          </p:cNvPicPr>
          <p:nvPr/>
        </p:nvPicPr>
        <p:blipFill>
          <a:blip r:embed="rId3" cstate="print"/>
          <a:srcRect/>
          <a:stretch>
            <a:fillRect/>
          </a:stretch>
        </p:blipFill>
        <p:spPr bwMode="auto">
          <a:xfrm>
            <a:off x="871628" y="6629400"/>
            <a:ext cx="17416372" cy="6781800"/>
          </a:xfrm>
          <a:prstGeom prst="rect">
            <a:avLst/>
          </a:prstGeom>
          <a:noFill/>
          <a:ln>
            <a:solidFill>
              <a:srgbClr val="000099"/>
            </a:solidFill>
          </a:ln>
        </p:spPr>
      </p:pic>
      <p:pic>
        <p:nvPicPr>
          <p:cNvPr id="21" name="Picture 4" descr="H:\DDRC\Bioinfo_Workshop-2009\BioinfoWorkshop\Images\David_geneIDConversion-3.png"/>
          <p:cNvPicPr>
            <a:picLocks noChangeAspect="1" noChangeArrowheads="1"/>
          </p:cNvPicPr>
          <p:nvPr/>
        </p:nvPicPr>
        <p:blipFill>
          <a:blip r:embed="rId4" cstate="print"/>
          <a:srcRect/>
          <a:stretch>
            <a:fillRect/>
          </a:stretch>
        </p:blipFill>
        <p:spPr bwMode="auto">
          <a:xfrm>
            <a:off x="457200" y="990600"/>
            <a:ext cx="2903483" cy="6477000"/>
          </a:xfrm>
          <a:prstGeom prst="rect">
            <a:avLst/>
          </a:prstGeom>
          <a:noFill/>
          <a:ln w="57150">
            <a:solidFill>
              <a:srgbClr val="000099"/>
            </a:solidFill>
          </a:ln>
        </p:spPr>
      </p:pic>
      <p:sp>
        <p:nvSpPr>
          <p:cNvPr id="22" name="Right Arrow 21"/>
          <p:cNvSpPr/>
          <p:nvPr/>
        </p:nvSpPr>
        <p:spPr>
          <a:xfrm>
            <a:off x="3810000" y="2743200"/>
            <a:ext cx="22098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5400000">
            <a:off x="10020300" y="4838700"/>
            <a:ext cx="22098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103750" y="7897666"/>
            <a:ext cx="11471327" cy="486918"/>
          </a:xfrm>
          <a:prstGeom prst="rect">
            <a:avLst/>
          </a:prstGeom>
          <a:noFill/>
          <a:ln w="57150">
            <a:solidFill>
              <a:srgbClr val="000099"/>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n>
                <a:solidFill>
                  <a:srgbClr val="000099"/>
                </a:solidFill>
              </a:ln>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1"/>
            <a:ext cx="17830800" cy="4708981"/>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6000" b="1" dirty="0" smtClean="0"/>
              <a:t>Exercise 4: Convert </a:t>
            </a:r>
            <a:r>
              <a:rPr lang="en-US" sz="6000" b="1" dirty="0" err="1" smtClean="0"/>
              <a:t>affymetrix</a:t>
            </a:r>
            <a:r>
              <a:rPr lang="en-US" sz="6000" b="1" dirty="0" smtClean="0"/>
              <a:t> probeset IDs to gene symbols</a:t>
            </a:r>
          </a:p>
          <a:p>
            <a:r>
              <a:rPr lang="en-US" sz="6000" b="1" dirty="0" smtClean="0"/>
              <a:t>Exercise 5: What are the enriched pathways and diseases for this gene set?  Compare your results with </a:t>
            </a:r>
            <a:r>
              <a:rPr lang="en-US" sz="6000" b="1" dirty="0" err="1" smtClean="0"/>
              <a:t>ToppGene</a:t>
            </a:r>
            <a:r>
              <a:rPr lang="en-US" sz="6000" b="1" dirty="0" smtClean="0"/>
              <a:t>.</a:t>
            </a:r>
            <a:endParaRPr lang="en-US" sz="6000" b="1" dirty="0">
              <a:solidFill>
                <a:srgbClr val="FF0000"/>
              </a:solidFill>
            </a:endParaRPr>
          </a:p>
        </p:txBody>
      </p:sp>
      <p:sp>
        <p:nvSpPr>
          <p:cNvPr id="4" name="TextBox 3"/>
          <p:cNvSpPr txBox="1"/>
          <p:nvPr/>
        </p:nvSpPr>
        <p:spPr>
          <a:xfrm>
            <a:off x="381000" y="5867400"/>
            <a:ext cx="17449800" cy="1569660"/>
          </a:xfrm>
          <a:prstGeom prst="rect">
            <a:avLst/>
          </a:prstGeom>
          <a:noFill/>
        </p:spPr>
        <p:txBody>
          <a:bodyPr wrap="square" rtlCol="0">
            <a:spAutoFit/>
          </a:bodyPr>
          <a:lstStyle/>
          <a:p>
            <a:r>
              <a:rPr lang="en-US" sz="4800" b="1" i="1" dirty="0" smtClean="0">
                <a:solidFill>
                  <a:srgbClr val="000099"/>
                </a:solidFill>
              </a:rPr>
              <a:t>From the same example data set (“GeneLists.xls”), use the probe set IDs (1st column) and extract their </a:t>
            </a:r>
            <a:r>
              <a:rPr lang="en-US" sz="4800" b="1" i="1" dirty="0" err="1" smtClean="0">
                <a:solidFill>
                  <a:srgbClr val="000099"/>
                </a:solidFill>
              </a:rPr>
              <a:t>RefSeq</a:t>
            </a:r>
            <a:r>
              <a:rPr lang="en-US" sz="4800" b="1" i="1" dirty="0" smtClean="0">
                <a:solidFill>
                  <a:srgbClr val="000099"/>
                </a:solidFill>
              </a:rPr>
              <a:t> accession numbers</a:t>
            </a:r>
            <a:endParaRPr lang="en-US" sz="4800" b="1" i="1" dirty="0">
              <a:solidFill>
                <a:srgbClr val="000099"/>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76200" y="2057400"/>
            <a:ext cx="18059400" cy="9906000"/>
            <a:chOff x="0" y="0"/>
            <a:chExt cx="18059400" cy="9906000"/>
          </a:xfrm>
        </p:grpSpPr>
        <p:pic>
          <p:nvPicPr>
            <p:cNvPr id="1026" name="Picture 2"/>
            <p:cNvPicPr>
              <a:picLocks noChangeAspect="1" noChangeArrowheads="1"/>
            </p:cNvPicPr>
            <p:nvPr/>
          </p:nvPicPr>
          <p:blipFill>
            <a:blip r:embed="rId2" cstate="print"/>
            <a:srcRect/>
            <a:stretch>
              <a:fillRect/>
            </a:stretch>
          </p:blipFill>
          <p:spPr bwMode="auto">
            <a:xfrm>
              <a:off x="0" y="0"/>
              <a:ext cx="12039600" cy="172255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t="3093" r="28070" b="5155"/>
            <a:stretch>
              <a:fillRect/>
            </a:stretch>
          </p:blipFill>
          <p:spPr bwMode="auto">
            <a:xfrm>
              <a:off x="0" y="1752600"/>
              <a:ext cx="2727357" cy="67818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2667001" y="1647869"/>
              <a:ext cx="7086600" cy="8258131"/>
            </a:xfrm>
            <a:prstGeom prst="rect">
              <a:avLst/>
            </a:prstGeom>
            <a:noFill/>
            <a:ln w="9525" cmpd="dbl">
              <a:solidFill>
                <a:srgbClr val="FF0000"/>
              </a:solidFill>
              <a:miter lim="800000"/>
              <a:headEnd/>
              <a:tailEnd/>
            </a:ln>
            <a:effectLst/>
          </p:spPr>
        </p:pic>
        <p:pic>
          <p:nvPicPr>
            <p:cNvPr id="1031" name="Picture 7"/>
            <p:cNvPicPr>
              <a:picLocks noChangeAspect="1" noChangeArrowheads="1"/>
            </p:cNvPicPr>
            <p:nvPr/>
          </p:nvPicPr>
          <p:blipFill>
            <a:blip r:embed="rId5" cstate="print"/>
            <a:srcRect/>
            <a:stretch>
              <a:fillRect/>
            </a:stretch>
          </p:blipFill>
          <p:spPr bwMode="auto">
            <a:xfrm>
              <a:off x="9915826" y="2057400"/>
              <a:ext cx="8143574" cy="6324600"/>
            </a:xfrm>
            <a:prstGeom prst="rect">
              <a:avLst/>
            </a:prstGeom>
            <a:noFill/>
            <a:ln w="9525" cmpd="dbl">
              <a:solidFill>
                <a:srgbClr val="FF0000"/>
              </a:solidFill>
              <a:miter lim="800000"/>
              <a:headEnd/>
              <a:tailEnd/>
            </a:ln>
            <a:effectLst/>
          </p:spPr>
        </p:pic>
        <p:cxnSp>
          <p:nvCxnSpPr>
            <p:cNvPr id="11" name="Straight Arrow Connector 10"/>
            <p:cNvCxnSpPr/>
            <p:nvPr/>
          </p:nvCxnSpPr>
          <p:spPr>
            <a:xfrm flipV="1">
              <a:off x="2133600" y="3048000"/>
              <a:ext cx="15240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514600" y="2743200"/>
              <a:ext cx="7848600" cy="2971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5714999"/>
              <a:ext cx="2687216" cy="573833"/>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Rectangle 16"/>
            <p:cNvSpPr/>
            <p:nvPr/>
          </p:nvSpPr>
          <p:spPr>
            <a:xfrm>
              <a:off x="0" y="3505200"/>
              <a:ext cx="2593910" cy="544286"/>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 name="Rectangle 18"/>
            <p:cNvSpPr/>
            <p:nvPr/>
          </p:nvSpPr>
          <p:spPr>
            <a:xfrm>
              <a:off x="10210800" y="5638800"/>
              <a:ext cx="3657600" cy="259080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1" name="TextBox 20"/>
            <p:cNvSpPr txBox="1"/>
            <p:nvPr/>
          </p:nvSpPr>
          <p:spPr>
            <a:xfrm>
              <a:off x="10972800" y="8153400"/>
              <a:ext cx="3429000"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smtClean="0">
                  <a:solidFill>
                    <a:sysClr val="windowText" lastClr="000000"/>
                  </a:solidFill>
                </a:rPr>
                <a:t>You can compare </a:t>
              </a:r>
              <a:r>
                <a:rPr lang="en-US" b="1" i="1" dirty="0" smtClean="0">
                  <a:solidFill>
                    <a:sysClr val="windowText" lastClr="000000"/>
                  </a:solidFill>
                </a:rPr>
                <a:t>multiple</a:t>
              </a:r>
              <a:r>
                <a:rPr lang="en-US" dirty="0" smtClean="0">
                  <a:solidFill>
                    <a:sysClr val="windowText" lastClr="000000"/>
                  </a:solidFill>
                </a:rPr>
                <a:t> lists!</a:t>
              </a:r>
              <a:endParaRPr lang="en-US" dirty="0">
                <a:solidFill>
                  <a:sysClr val="windowText" lastClr="000000"/>
                </a:solidFill>
              </a:endParaRPr>
            </a:p>
          </p:txBody>
        </p:sp>
      </p:grpSp>
      <p:sp>
        <p:nvSpPr>
          <p:cNvPr id="13" name="TextBox 12"/>
          <p:cNvSpPr txBox="1"/>
          <p:nvPr/>
        </p:nvSpPr>
        <p:spPr>
          <a:xfrm>
            <a:off x="0" y="51137"/>
            <a:ext cx="18288000" cy="1754326"/>
          </a:xfrm>
          <a:prstGeom prst="rect">
            <a:avLst/>
          </a:prstGeom>
          <a:noFill/>
        </p:spPr>
        <p:txBody>
          <a:bodyPr wrap="square" rtlCol="0">
            <a:spAutoFit/>
          </a:bodyPr>
          <a:lstStyle/>
          <a:p>
            <a:pPr algn="ctr"/>
            <a:r>
              <a:rPr lang="en-US" sz="6000" b="1" dirty="0" smtClean="0"/>
              <a:t>PANTHER (http://www.pantherdb.org/)</a:t>
            </a:r>
          </a:p>
          <a:p>
            <a:pPr algn="ctr"/>
            <a:r>
              <a:rPr lang="en-US" sz="4800" b="1" dirty="0" smtClean="0"/>
              <a:t> </a:t>
            </a:r>
            <a:r>
              <a:rPr lang="en-US" sz="4800" b="1" u="sng" dirty="0" smtClean="0"/>
              <a:t>P</a:t>
            </a:r>
            <a:r>
              <a:rPr lang="en-US" sz="4800" b="1" dirty="0" smtClean="0"/>
              <a:t>rotein </a:t>
            </a:r>
            <a:r>
              <a:rPr lang="en-US" sz="4800" b="1" u="sng" dirty="0" smtClean="0"/>
              <a:t>AN</a:t>
            </a:r>
            <a:r>
              <a:rPr lang="en-US" sz="4800" b="1" dirty="0" smtClean="0"/>
              <a:t>alysis </a:t>
            </a:r>
            <a:r>
              <a:rPr lang="en-US" sz="4800" b="1" u="sng" dirty="0" smtClean="0"/>
              <a:t>TH</a:t>
            </a:r>
            <a:r>
              <a:rPr lang="en-US" sz="4800" b="1" dirty="0" smtClean="0"/>
              <a:t>rough </a:t>
            </a:r>
            <a:r>
              <a:rPr lang="en-US" sz="4800" b="1" u="sng" dirty="0" smtClean="0"/>
              <a:t>E</a:t>
            </a:r>
            <a:r>
              <a:rPr lang="en-US" sz="4800" b="1" dirty="0" smtClean="0"/>
              <a:t>volutionary </a:t>
            </a:r>
            <a:r>
              <a:rPr lang="en-US" sz="4800" b="1" u="sng" dirty="0" smtClean="0"/>
              <a:t>R</a:t>
            </a:r>
            <a:r>
              <a:rPr lang="en-US" sz="4800" b="1" dirty="0" smtClean="0"/>
              <a:t>elationships</a:t>
            </a:r>
            <a:endParaRPr lang="en-US" sz="4800" b="1"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048000" y="-1"/>
            <a:ext cx="9906000" cy="13106401"/>
            <a:chOff x="0" y="-1"/>
            <a:chExt cx="9906000" cy="13106401"/>
          </a:xfrm>
        </p:grpSpPr>
        <p:pic>
          <p:nvPicPr>
            <p:cNvPr id="33794" name="Picture 2"/>
            <p:cNvPicPr>
              <a:picLocks noChangeAspect="1" noChangeArrowheads="1"/>
            </p:cNvPicPr>
            <p:nvPr/>
          </p:nvPicPr>
          <p:blipFill>
            <a:blip r:embed="rId2" cstate="print"/>
            <a:srcRect/>
            <a:stretch>
              <a:fillRect/>
            </a:stretch>
          </p:blipFill>
          <p:spPr bwMode="auto">
            <a:xfrm>
              <a:off x="609600" y="-1"/>
              <a:ext cx="8001000" cy="6928447"/>
            </a:xfrm>
            <a:prstGeom prst="rect">
              <a:avLst/>
            </a:prstGeom>
            <a:noFill/>
            <a:ln w="9525">
              <a:noFill/>
              <a:miter lim="800000"/>
              <a:headEnd/>
              <a:tailEnd/>
            </a:ln>
            <a:effectLst/>
          </p:spPr>
        </p:pic>
        <p:pic>
          <p:nvPicPr>
            <p:cNvPr id="33795" name="Picture 3"/>
            <p:cNvPicPr>
              <a:picLocks noChangeAspect="1" noChangeArrowheads="1"/>
            </p:cNvPicPr>
            <p:nvPr/>
          </p:nvPicPr>
          <p:blipFill>
            <a:blip r:embed="rId3" cstate="print"/>
            <a:srcRect/>
            <a:stretch>
              <a:fillRect/>
            </a:stretch>
          </p:blipFill>
          <p:spPr bwMode="auto">
            <a:xfrm>
              <a:off x="0" y="6553200"/>
              <a:ext cx="9637713" cy="6357532"/>
            </a:xfrm>
            <a:prstGeom prst="rect">
              <a:avLst/>
            </a:prstGeom>
            <a:noFill/>
            <a:ln w="9525">
              <a:noFill/>
              <a:miter lim="800000"/>
              <a:headEnd/>
              <a:tailEnd/>
            </a:ln>
            <a:effectLst/>
          </p:spPr>
        </p:pic>
        <p:sp>
          <p:nvSpPr>
            <p:cNvPr id="4" name="Rectangle 3"/>
            <p:cNvSpPr/>
            <p:nvPr/>
          </p:nvSpPr>
          <p:spPr>
            <a:xfrm>
              <a:off x="3657600" y="2362200"/>
              <a:ext cx="2590800" cy="76200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Rectangle 4"/>
            <p:cNvSpPr/>
            <p:nvPr/>
          </p:nvSpPr>
          <p:spPr>
            <a:xfrm>
              <a:off x="6248400" y="6629400"/>
              <a:ext cx="3657600" cy="647700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Rectangle 5"/>
            <p:cNvSpPr/>
            <p:nvPr/>
          </p:nvSpPr>
          <p:spPr>
            <a:xfrm>
              <a:off x="762000" y="9525000"/>
              <a:ext cx="1600200" cy="30480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Rectangle 6"/>
            <p:cNvSpPr/>
            <p:nvPr/>
          </p:nvSpPr>
          <p:spPr>
            <a:xfrm>
              <a:off x="838200" y="12649200"/>
              <a:ext cx="1600200" cy="30480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3886200" y="12725400"/>
              <a:ext cx="1600200" cy="30480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Rectangle 8"/>
            <p:cNvSpPr/>
            <p:nvPr/>
          </p:nvSpPr>
          <p:spPr>
            <a:xfrm>
              <a:off x="3962400" y="9525000"/>
              <a:ext cx="1600200" cy="30480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0" name="Straight Arrow Connector 9"/>
            <p:cNvCxnSpPr/>
            <p:nvPr/>
          </p:nvCxnSpPr>
          <p:spPr>
            <a:xfrm rot="5400000">
              <a:off x="4991100" y="6286500"/>
              <a:ext cx="685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Anil Jegga\Desktop\Bioinfo_Workshop-2009\Images\Panther-1.png"/>
          <p:cNvPicPr>
            <a:picLocks noChangeAspect="1" noChangeArrowheads="1"/>
          </p:cNvPicPr>
          <p:nvPr/>
        </p:nvPicPr>
        <p:blipFill>
          <a:blip r:embed="rId2" cstate="print"/>
          <a:srcRect/>
          <a:stretch>
            <a:fillRect/>
          </a:stretch>
        </p:blipFill>
        <p:spPr bwMode="auto">
          <a:xfrm>
            <a:off x="1600199" y="2286000"/>
            <a:ext cx="14935201" cy="6416555"/>
          </a:xfrm>
          <a:prstGeom prst="rect">
            <a:avLst/>
          </a:prstGeom>
          <a:noFill/>
        </p:spPr>
      </p:pic>
      <p:sp>
        <p:nvSpPr>
          <p:cNvPr id="3" name="TextBox 2"/>
          <p:cNvSpPr txBox="1"/>
          <p:nvPr/>
        </p:nvSpPr>
        <p:spPr>
          <a:xfrm>
            <a:off x="0" y="51137"/>
            <a:ext cx="18288000" cy="1754326"/>
          </a:xfrm>
          <a:prstGeom prst="rect">
            <a:avLst/>
          </a:prstGeom>
          <a:noFill/>
        </p:spPr>
        <p:txBody>
          <a:bodyPr wrap="square" rtlCol="0">
            <a:spAutoFit/>
          </a:bodyPr>
          <a:lstStyle/>
          <a:p>
            <a:pPr algn="ctr"/>
            <a:r>
              <a:rPr lang="en-US" sz="6000" b="1" dirty="0" smtClean="0"/>
              <a:t>PANTHER (http://www.pantherdb.org/)</a:t>
            </a:r>
          </a:p>
          <a:p>
            <a:pPr algn="ctr"/>
            <a:r>
              <a:rPr lang="en-US" sz="4800" b="1" dirty="0" smtClean="0"/>
              <a:t> </a:t>
            </a:r>
            <a:r>
              <a:rPr lang="en-US" sz="4800" b="1" u="sng" dirty="0" smtClean="0"/>
              <a:t>P</a:t>
            </a:r>
            <a:r>
              <a:rPr lang="en-US" sz="4800" b="1" dirty="0" smtClean="0"/>
              <a:t>rotein </a:t>
            </a:r>
            <a:r>
              <a:rPr lang="en-US" sz="4800" b="1" u="sng" dirty="0" smtClean="0"/>
              <a:t>AN</a:t>
            </a:r>
            <a:r>
              <a:rPr lang="en-US" sz="4800" b="1" dirty="0" smtClean="0"/>
              <a:t>alysis </a:t>
            </a:r>
            <a:r>
              <a:rPr lang="en-US" sz="4800" b="1" u="sng" dirty="0" smtClean="0"/>
              <a:t>TH</a:t>
            </a:r>
            <a:r>
              <a:rPr lang="en-US" sz="4800" b="1" dirty="0" smtClean="0"/>
              <a:t>rough </a:t>
            </a:r>
            <a:r>
              <a:rPr lang="en-US" sz="4800" b="1" u="sng" dirty="0" smtClean="0"/>
              <a:t>E</a:t>
            </a:r>
            <a:r>
              <a:rPr lang="en-US" sz="4800" b="1" dirty="0" smtClean="0"/>
              <a:t>volutionary </a:t>
            </a:r>
            <a:r>
              <a:rPr lang="en-US" sz="4800" b="1" u="sng" dirty="0" smtClean="0"/>
              <a:t>R</a:t>
            </a:r>
            <a:r>
              <a:rPr lang="en-US" sz="4800" b="1" dirty="0" smtClean="0"/>
              <a:t>elationships</a:t>
            </a:r>
            <a:endParaRPr lang="en-US" sz="4800" b="1"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1137"/>
            <a:ext cx="18288000" cy="1015663"/>
          </a:xfrm>
          <a:prstGeom prst="rect">
            <a:avLst/>
          </a:prstGeom>
          <a:noFill/>
        </p:spPr>
        <p:txBody>
          <a:bodyPr wrap="square" rtlCol="0">
            <a:spAutoFit/>
          </a:bodyPr>
          <a:lstStyle/>
          <a:p>
            <a:pPr algn="ctr"/>
            <a:r>
              <a:rPr lang="en-US" sz="6000" b="1" dirty="0" smtClean="0"/>
              <a:t>PANTHER (http://www.pantherdb.org/)</a:t>
            </a:r>
            <a:endParaRPr lang="en-US" sz="4800" b="1" dirty="0">
              <a:solidFill>
                <a:srgbClr val="FF0000"/>
              </a:solidFill>
            </a:endParaRPr>
          </a:p>
        </p:txBody>
      </p:sp>
      <p:pic>
        <p:nvPicPr>
          <p:cNvPr id="32770" name="Picture 2" descr="C:\Documents and Settings\Anil Jegga\Desktop\Bioinfo_Workshop-2009\Images\Panther-Blood_coagulation_lite-1.png"/>
          <p:cNvPicPr>
            <a:picLocks noChangeAspect="1" noChangeArrowheads="1"/>
          </p:cNvPicPr>
          <p:nvPr/>
        </p:nvPicPr>
        <p:blipFill>
          <a:blip r:embed="rId2" cstate="print"/>
          <a:srcRect t="8108" b="6757"/>
          <a:stretch>
            <a:fillRect/>
          </a:stretch>
        </p:blipFill>
        <p:spPr bwMode="auto">
          <a:xfrm>
            <a:off x="1600200" y="936024"/>
            <a:ext cx="14859000" cy="1265022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8800" y="4179630"/>
            <a:ext cx="8534400" cy="9325630"/>
          </a:xfrm>
          <a:prstGeom prst="rect">
            <a:avLst/>
          </a:prstGeom>
          <a:noFill/>
        </p:spPr>
        <p:txBody>
          <a:bodyPr wrap="square" rtlCol="0">
            <a:spAutoFit/>
          </a:bodyPr>
          <a:lstStyle/>
          <a:p>
            <a:pPr marL="742950" indent="-742950">
              <a:buFont typeface="Arial" pitchFamily="34" charset="0"/>
              <a:buChar char="•"/>
            </a:pPr>
            <a:r>
              <a:rPr lang="en-US" sz="6000" dirty="0" smtClean="0"/>
              <a:t>Gene Ontology</a:t>
            </a:r>
          </a:p>
          <a:p>
            <a:pPr marL="742950" indent="-742950">
              <a:buFont typeface="Arial" pitchFamily="34" charset="0"/>
              <a:buChar char="•"/>
            </a:pPr>
            <a:r>
              <a:rPr lang="en-US" sz="6000" dirty="0" smtClean="0"/>
              <a:t>Pathways</a:t>
            </a:r>
          </a:p>
          <a:p>
            <a:pPr marL="742950" indent="-742950">
              <a:buFont typeface="Arial" pitchFamily="34" charset="0"/>
              <a:buChar char="•"/>
            </a:pPr>
            <a:r>
              <a:rPr lang="en-US" sz="6000" dirty="0" smtClean="0"/>
              <a:t>Phenotype/Disease Association</a:t>
            </a:r>
          </a:p>
          <a:p>
            <a:pPr marL="742950" indent="-742950">
              <a:buFont typeface="Arial" pitchFamily="34" charset="0"/>
              <a:buChar char="•"/>
            </a:pPr>
            <a:r>
              <a:rPr lang="en-US" sz="6000" dirty="0" smtClean="0"/>
              <a:t>Protein Domains</a:t>
            </a:r>
          </a:p>
          <a:p>
            <a:pPr marL="742950" indent="-742950">
              <a:buFont typeface="Arial" pitchFamily="34" charset="0"/>
              <a:buChar char="•"/>
            </a:pPr>
            <a:r>
              <a:rPr lang="en-US" sz="6000" dirty="0" smtClean="0"/>
              <a:t>Protein Interactions</a:t>
            </a:r>
          </a:p>
          <a:p>
            <a:pPr marL="742950" indent="-742950">
              <a:buFont typeface="Arial" pitchFamily="34" charset="0"/>
              <a:buChar char="•"/>
            </a:pPr>
            <a:r>
              <a:rPr lang="en-US" sz="6000" dirty="0" smtClean="0"/>
              <a:t>Expression in other tissues/experiments</a:t>
            </a:r>
          </a:p>
          <a:p>
            <a:pPr marL="742950" indent="-742950">
              <a:buFont typeface="Arial" pitchFamily="34" charset="0"/>
              <a:buChar char="•"/>
            </a:pPr>
            <a:r>
              <a:rPr lang="en-US" sz="6000" dirty="0" smtClean="0"/>
              <a:t>Drug targets</a:t>
            </a:r>
          </a:p>
          <a:p>
            <a:pPr marL="742950" indent="-742950">
              <a:buFont typeface="Arial" pitchFamily="34" charset="0"/>
              <a:buChar char="•"/>
            </a:pPr>
            <a:r>
              <a:rPr lang="en-US" sz="6000" dirty="0" smtClean="0"/>
              <a:t>Literature co-citation…</a:t>
            </a:r>
            <a:endParaRPr lang="en-US" sz="6000" dirty="0"/>
          </a:p>
        </p:txBody>
      </p:sp>
      <p:sp>
        <p:nvSpPr>
          <p:cNvPr id="5" name="TextBox 4"/>
          <p:cNvSpPr txBox="1"/>
          <p:nvPr/>
        </p:nvSpPr>
        <p:spPr>
          <a:xfrm>
            <a:off x="0" y="0"/>
            <a:ext cx="18288000" cy="1938992"/>
          </a:xfrm>
          <a:prstGeom prst="rect">
            <a:avLst/>
          </a:prstGeom>
          <a:noFill/>
        </p:spPr>
        <p:txBody>
          <a:bodyPr wrap="square" rtlCol="0">
            <a:spAutoFit/>
          </a:bodyPr>
          <a:lstStyle/>
          <a:p>
            <a:pPr algn="ctr"/>
            <a:r>
              <a:rPr lang="en-US" sz="6000" b="1" dirty="0" smtClean="0"/>
              <a:t>I have a list of co-expressed mRNAs (Transcriptome)….</a:t>
            </a:r>
          </a:p>
          <a:p>
            <a:pPr algn="ctr"/>
            <a:r>
              <a:rPr lang="en-US" sz="6000" b="1" dirty="0" smtClean="0">
                <a:solidFill>
                  <a:srgbClr val="FF0000"/>
                </a:solidFill>
              </a:rPr>
              <a:t>Now what?</a:t>
            </a:r>
            <a:endParaRPr lang="en-US" sz="6000" b="1" dirty="0">
              <a:solidFill>
                <a:srgbClr val="FF0000"/>
              </a:solidFill>
            </a:endParaRPr>
          </a:p>
        </p:txBody>
      </p:sp>
      <p:sp>
        <p:nvSpPr>
          <p:cNvPr id="6" name="TextBox 5"/>
          <p:cNvSpPr txBox="1"/>
          <p:nvPr/>
        </p:nvSpPr>
        <p:spPr>
          <a:xfrm>
            <a:off x="533400" y="3933170"/>
            <a:ext cx="8001000" cy="9325630"/>
          </a:xfrm>
          <a:prstGeom prst="rect">
            <a:avLst/>
          </a:prstGeom>
          <a:noFill/>
        </p:spPr>
        <p:txBody>
          <a:bodyPr wrap="square" rtlCol="0">
            <a:spAutoFit/>
          </a:bodyPr>
          <a:lstStyle/>
          <a:p>
            <a:pPr marL="742950" indent="-742950">
              <a:buFont typeface="Arial" pitchFamily="34" charset="0"/>
              <a:buChar char="•"/>
            </a:pPr>
            <a:r>
              <a:rPr lang="en-US" sz="6000" dirty="0" smtClean="0"/>
              <a:t>Known transcription factor binding sites (TFBS)</a:t>
            </a:r>
          </a:p>
          <a:p>
            <a:pPr marL="1657350" lvl="1" indent="-742950">
              <a:buFont typeface="Arial" pitchFamily="34" charset="0"/>
              <a:buChar char="•"/>
            </a:pPr>
            <a:r>
              <a:rPr lang="en-US" sz="6000" dirty="0" smtClean="0"/>
              <a:t>Conserved</a:t>
            </a:r>
          </a:p>
          <a:p>
            <a:pPr marL="1657350" lvl="1" indent="-742950">
              <a:buFont typeface="Arial" pitchFamily="34" charset="0"/>
              <a:buChar char="•"/>
            </a:pPr>
            <a:r>
              <a:rPr lang="en-US" sz="6000" dirty="0" smtClean="0"/>
              <a:t>Non-conserved</a:t>
            </a:r>
          </a:p>
          <a:p>
            <a:pPr marL="742950" indent="-742950">
              <a:buFont typeface="Arial" pitchFamily="34" charset="0"/>
              <a:buChar char="•"/>
            </a:pPr>
            <a:r>
              <a:rPr lang="en-US" sz="6000" dirty="0" smtClean="0"/>
              <a:t>Unknown TFBS or Novel motifs</a:t>
            </a:r>
          </a:p>
          <a:p>
            <a:pPr marL="1657350" lvl="1" indent="-742950">
              <a:buFont typeface="Arial" pitchFamily="34" charset="0"/>
              <a:buChar char="•"/>
            </a:pPr>
            <a:r>
              <a:rPr lang="en-US" sz="6000" dirty="0" smtClean="0"/>
              <a:t>Conserved</a:t>
            </a:r>
          </a:p>
          <a:p>
            <a:pPr marL="1657350" lvl="1" indent="-742950">
              <a:buFont typeface="Arial" pitchFamily="34" charset="0"/>
              <a:buChar char="•"/>
            </a:pPr>
            <a:r>
              <a:rPr lang="en-US" sz="6000" dirty="0" smtClean="0"/>
              <a:t>Non-conserved</a:t>
            </a:r>
          </a:p>
          <a:p>
            <a:pPr marL="742950" indent="-742950">
              <a:buFont typeface="Arial" pitchFamily="34" charset="0"/>
              <a:buChar char="•"/>
            </a:pPr>
            <a:r>
              <a:rPr lang="en-US" sz="6000" dirty="0" smtClean="0"/>
              <a:t>MicroRNAs</a:t>
            </a:r>
          </a:p>
        </p:txBody>
      </p:sp>
      <p:sp>
        <p:nvSpPr>
          <p:cNvPr id="7" name="TextBox 6"/>
          <p:cNvSpPr txBox="1"/>
          <p:nvPr/>
        </p:nvSpPr>
        <p:spPr>
          <a:xfrm>
            <a:off x="9448800" y="2286000"/>
            <a:ext cx="8610600" cy="1754326"/>
          </a:xfrm>
          <a:prstGeom prst="rect">
            <a:avLst/>
          </a:prstGeom>
          <a:noFill/>
        </p:spPr>
        <p:txBody>
          <a:bodyPr wrap="square" rtlCol="0">
            <a:spAutoFit/>
          </a:bodyPr>
          <a:lstStyle/>
          <a:p>
            <a:pPr marL="914400" indent="-914400">
              <a:buFont typeface="+mj-lt"/>
              <a:buAutoNum type="arabicPeriod" startAt="2"/>
            </a:pPr>
            <a:r>
              <a:rPr lang="en-US" sz="5400" b="1" u="sng" dirty="0" smtClean="0">
                <a:solidFill>
                  <a:srgbClr val="333399"/>
                </a:solidFill>
              </a:rPr>
              <a:t>Identify the underlying biological theme</a:t>
            </a:r>
          </a:p>
        </p:txBody>
      </p:sp>
      <p:sp>
        <p:nvSpPr>
          <p:cNvPr id="8" name="TextBox 7"/>
          <p:cNvSpPr txBox="1"/>
          <p:nvPr/>
        </p:nvSpPr>
        <p:spPr>
          <a:xfrm>
            <a:off x="533400" y="2286000"/>
            <a:ext cx="8001000" cy="1754326"/>
          </a:xfrm>
          <a:prstGeom prst="rect">
            <a:avLst/>
          </a:prstGeom>
          <a:noFill/>
        </p:spPr>
        <p:txBody>
          <a:bodyPr wrap="square" rtlCol="0">
            <a:spAutoFit/>
          </a:bodyPr>
          <a:lstStyle/>
          <a:p>
            <a:pPr marL="742950" indent="-742950">
              <a:buAutoNum type="arabicPeriod"/>
            </a:pPr>
            <a:r>
              <a:rPr lang="en-US" sz="5400" b="1" u="sng" dirty="0" smtClean="0">
                <a:solidFill>
                  <a:srgbClr val="333399"/>
                </a:solidFill>
              </a:rPr>
              <a:t>Identify putative shared regulatory elements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0" y="-76200"/>
            <a:ext cx="9296400" cy="1015663"/>
          </a:xfrm>
          <a:prstGeom prst="rect">
            <a:avLst/>
          </a:prstGeom>
          <a:noFill/>
        </p:spPr>
        <p:txBody>
          <a:bodyPr wrap="square" rtlCol="0">
            <a:spAutoFit/>
          </a:bodyPr>
          <a:lstStyle/>
          <a:p>
            <a:pPr algn="ctr"/>
            <a:r>
              <a:rPr lang="en-US" sz="6000" b="1" dirty="0" smtClean="0"/>
              <a:t>Gene Prioritization Tools</a:t>
            </a:r>
            <a:endParaRPr lang="en-US" sz="4800" b="1" dirty="0">
              <a:solidFill>
                <a:srgbClr val="FF0000"/>
              </a:solidFill>
            </a:endParaRPr>
          </a:p>
        </p:txBody>
      </p:sp>
      <p:sp>
        <p:nvSpPr>
          <p:cNvPr id="4" name="TextBox 3"/>
          <p:cNvSpPr txBox="1"/>
          <p:nvPr/>
        </p:nvSpPr>
        <p:spPr>
          <a:xfrm>
            <a:off x="9525000" y="12761893"/>
            <a:ext cx="8686800" cy="954107"/>
          </a:xfrm>
          <a:prstGeom prst="rect">
            <a:avLst/>
          </a:prstGeom>
          <a:noFill/>
        </p:spPr>
        <p:txBody>
          <a:bodyPr wrap="square" rtlCol="0">
            <a:spAutoFit/>
          </a:bodyPr>
          <a:lstStyle/>
          <a:p>
            <a:r>
              <a:rPr lang="en-US" sz="2800" i="1" dirty="0" smtClean="0"/>
              <a:t>Adapted from Gene Prioritization Portal: http://homes.esat.kuleuven.be/~bioiuser/gpp/index.php</a:t>
            </a:r>
            <a:endParaRPr lang="en-US" sz="2800" i="1" dirty="0"/>
          </a:p>
        </p:txBody>
      </p:sp>
      <p:pic>
        <p:nvPicPr>
          <p:cNvPr id="3" name="Picture 2"/>
          <p:cNvPicPr>
            <a:picLocks noChangeAspect="1" noChangeArrowheads="1"/>
          </p:cNvPicPr>
          <p:nvPr/>
        </p:nvPicPr>
        <p:blipFill>
          <a:blip r:embed="rId2" cstate="print"/>
          <a:srcRect/>
          <a:stretch>
            <a:fillRect/>
          </a:stretch>
        </p:blipFill>
        <p:spPr bwMode="auto">
          <a:xfrm>
            <a:off x="2730500" y="763587"/>
            <a:ext cx="12814300" cy="12114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800" y="0"/>
            <a:ext cx="9982200" cy="1015663"/>
          </a:xfrm>
          <a:prstGeom prst="rect">
            <a:avLst/>
          </a:prstGeom>
          <a:noFill/>
        </p:spPr>
        <p:txBody>
          <a:bodyPr wrap="square" rtlCol="0">
            <a:spAutoFit/>
          </a:bodyPr>
          <a:lstStyle/>
          <a:p>
            <a:pPr algn="ctr"/>
            <a:r>
              <a:rPr lang="en-US" sz="6000" b="1" dirty="0" smtClean="0"/>
              <a:t>RESOURCES - URLs: Summary</a:t>
            </a:r>
            <a:endParaRPr lang="en-US" sz="4800" b="1" dirty="0">
              <a:solidFill>
                <a:srgbClr val="FF0000"/>
              </a:solidFill>
            </a:endParaRPr>
          </a:p>
        </p:txBody>
      </p:sp>
      <p:graphicFrame>
        <p:nvGraphicFramePr>
          <p:cNvPr id="7" name="Table 6"/>
          <p:cNvGraphicFramePr>
            <a:graphicFrameLocks noGrp="1"/>
          </p:cNvGraphicFramePr>
          <p:nvPr/>
        </p:nvGraphicFramePr>
        <p:xfrm>
          <a:off x="381000" y="1371600"/>
          <a:ext cx="17485459" cy="3733800"/>
        </p:xfrm>
        <a:graphic>
          <a:graphicData uri="http://schemas.openxmlformats.org/drawingml/2006/table">
            <a:tbl>
              <a:tblPr/>
              <a:tblGrid>
                <a:gridCol w="5953131"/>
                <a:gridCol w="11532328"/>
              </a:tblGrid>
              <a:tr h="746760">
                <a:tc>
                  <a:txBody>
                    <a:bodyPr/>
                    <a:lstStyle/>
                    <a:p>
                      <a:pPr algn="ctr" fontAlgn="b"/>
                      <a:r>
                        <a:rPr lang="en-US" sz="4800" b="0" i="0" u="none" strike="noStrike" dirty="0">
                          <a:solidFill>
                            <a:srgbClr val="FFFF00"/>
                          </a:solidFill>
                          <a:latin typeface="Arial"/>
                        </a:rPr>
                        <a:t>Application/Resource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4800" b="0" i="0" u="none" strike="noStrike">
                          <a:solidFill>
                            <a:srgbClr val="FFFF00"/>
                          </a:solidFill>
                          <a:latin typeface="Arial"/>
                        </a:rPr>
                        <a:t>URL</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746760">
                <a:tc>
                  <a:txBody>
                    <a:bodyPr/>
                    <a:lstStyle/>
                    <a:p>
                      <a:pPr algn="l" rtl="0" fontAlgn="b"/>
                      <a:r>
                        <a:rPr lang="en-US" sz="4800" b="0" i="0" u="none" strike="noStrike" dirty="0" err="1">
                          <a:solidFill>
                            <a:srgbClr val="000000"/>
                          </a:solidFill>
                          <a:latin typeface="Arial"/>
                        </a:rPr>
                        <a:t>ToppGene</a:t>
                      </a:r>
                      <a:endParaRPr lang="en-US" sz="4800" b="0" i="0" u="none" strike="noStrike" dirty="0">
                        <a:solidFill>
                          <a:srgbClr val="000000"/>
                        </a:solidFill>
                        <a:latin typeface="Arial"/>
                      </a:endParaRP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4800" b="0" i="0" u="sng" strike="noStrike">
                          <a:solidFill>
                            <a:srgbClr val="0000FF"/>
                          </a:solidFill>
                          <a:latin typeface="Arial"/>
                          <a:hlinkClick r:id="rId2"/>
                        </a:rPr>
                        <a:t>http://toppgene.cchmc.org</a:t>
                      </a:r>
                      <a:endParaRPr lang="en-US" sz="4800" b="0" i="0" u="sng" strike="noStrike">
                        <a:solidFill>
                          <a:srgbClr val="0000FF"/>
                        </a:solidFill>
                        <a:latin typeface="Arial"/>
                      </a:endParaRP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746760">
                <a:tc>
                  <a:txBody>
                    <a:bodyPr/>
                    <a:lstStyle/>
                    <a:p>
                      <a:pPr algn="l" rtl="0" fontAlgn="b"/>
                      <a:r>
                        <a:rPr lang="en-US" sz="4800" b="0" i="0" u="none" strike="noStrike">
                          <a:solidFill>
                            <a:srgbClr val="000000"/>
                          </a:solidFill>
                          <a:latin typeface="Arial"/>
                        </a:rPr>
                        <a:t>ToppCluster</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4800" b="0" i="0" u="sng" strike="noStrike" dirty="0">
                          <a:solidFill>
                            <a:srgbClr val="0000FF"/>
                          </a:solidFill>
                          <a:latin typeface="Arial"/>
                          <a:hlinkClick r:id="rId3"/>
                        </a:rPr>
                        <a:t>http://</a:t>
                      </a:r>
                      <a:r>
                        <a:rPr lang="en-US" sz="4800" b="0" i="0" u="sng" strike="noStrike" dirty="0" smtClean="0">
                          <a:solidFill>
                            <a:srgbClr val="0000FF"/>
                          </a:solidFill>
                          <a:latin typeface="Arial"/>
                          <a:hlinkClick r:id="rId3"/>
                        </a:rPr>
                        <a:t>toppcluster.cchmc.org</a:t>
                      </a:r>
                      <a:endParaRPr lang="en-US" sz="4800" b="0" i="0" u="sng" strike="noStrike" dirty="0">
                        <a:solidFill>
                          <a:srgbClr val="0000FF"/>
                        </a:solidFill>
                        <a:latin typeface="Arial"/>
                      </a:endParaRP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746760">
                <a:tc>
                  <a:txBody>
                    <a:bodyPr/>
                    <a:lstStyle/>
                    <a:p>
                      <a:pPr algn="l" rtl="0" fontAlgn="b"/>
                      <a:r>
                        <a:rPr lang="en-US" sz="4800" b="0" i="0" u="none" strike="noStrike">
                          <a:solidFill>
                            <a:srgbClr val="000000"/>
                          </a:solidFill>
                          <a:latin typeface="Arial"/>
                        </a:rPr>
                        <a:t>DAVID</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4800" b="0" i="0" u="none" strike="noStrike">
                          <a:solidFill>
                            <a:srgbClr val="000000"/>
                          </a:solidFill>
                          <a:latin typeface="Arial"/>
                        </a:rPr>
                        <a:t>http://david.abcc.ncifcrf.gov</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746760">
                <a:tc>
                  <a:txBody>
                    <a:bodyPr/>
                    <a:lstStyle/>
                    <a:p>
                      <a:pPr algn="l" rtl="0" fontAlgn="b"/>
                      <a:r>
                        <a:rPr lang="en-US" sz="4800" b="0" i="0" u="none" strike="noStrike">
                          <a:solidFill>
                            <a:srgbClr val="000000"/>
                          </a:solidFill>
                          <a:latin typeface="Arial"/>
                        </a:rPr>
                        <a:t>PANTHER</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4800" b="0" i="0" u="none" strike="noStrike" dirty="0">
                          <a:solidFill>
                            <a:srgbClr val="000000"/>
                          </a:solidFill>
                          <a:latin typeface="Arial"/>
                        </a:rPr>
                        <a:t>http://www.pantherdb.org</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43800" y="13106400"/>
            <a:ext cx="10972800" cy="584775"/>
          </a:xfrm>
          <a:prstGeom prst="rect">
            <a:avLst/>
          </a:prstGeom>
          <a:noFill/>
        </p:spPr>
        <p:txBody>
          <a:bodyPr wrap="square" rtlCol="0">
            <a:spAutoFit/>
          </a:bodyPr>
          <a:lstStyle/>
          <a:p>
            <a:pPr algn="ctr"/>
            <a:r>
              <a:rPr lang="en-US" sz="3200" b="1" dirty="0" smtClean="0">
                <a:solidFill>
                  <a:srgbClr val="FF0000"/>
                </a:solidFill>
              </a:rPr>
              <a:t>For additional exercises, see http://anil.cchmc.org/dhc.html</a:t>
            </a:r>
            <a:endParaRPr lang="en-US" sz="3200" b="1" dirty="0">
              <a:solidFill>
                <a:srgbClr val="FF0000"/>
              </a:solidFill>
            </a:endParaRPr>
          </a:p>
        </p:txBody>
      </p:sp>
      <p:sp>
        <p:nvSpPr>
          <p:cNvPr id="4" name="Rectangle 3"/>
          <p:cNvSpPr/>
          <p:nvPr/>
        </p:nvSpPr>
        <p:spPr>
          <a:xfrm>
            <a:off x="381000" y="838200"/>
            <a:ext cx="17449800" cy="11603176"/>
          </a:xfrm>
          <a:prstGeom prst="rect">
            <a:avLst/>
          </a:prstGeom>
        </p:spPr>
        <p:txBody>
          <a:bodyPr wrap="square">
            <a:spAutoFit/>
          </a:bodyPr>
          <a:lstStyle/>
          <a:p>
            <a:pPr marL="514350" indent="-514350">
              <a:buFont typeface="+mj-lt"/>
              <a:buAutoNum type="arabicPeriod"/>
            </a:pPr>
            <a:r>
              <a:rPr lang="en-US" sz="3400" b="1" dirty="0" smtClean="0"/>
              <a:t>Exercise 1</a:t>
            </a:r>
            <a:r>
              <a:rPr lang="en-US" sz="3400" dirty="0" smtClean="0"/>
              <a:t>: Use the gene list from the downloaded file (“GeneLists.xls”) and find out:</a:t>
            </a:r>
          </a:p>
          <a:p>
            <a:pPr marL="1428750" lvl="1" indent="-514350">
              <a:buFont typeface="Arial" pitchFamily="34" charset="0"/>
              <a:buChar char="•"/>
            </a:pPr>
            <a:r>
              <a:rPr lang="en-US" sz="3400" dirty="0" smtClean="0"/>
              <a:t>How many of the liver-</a:t>
            </a:r>
            <a:r>
              <a:rPr lang="en-US" sz="3400" dirty="0" err="1" smtClean="0"/>
              <a:t>overexpressed</a:t>
            </a:r>
            <a:r>
              <a:rPr lang="en-US" sz="3400" dirty="0" smtClean="0"/>
              <a:t> genes are associated with lipid metabolic process?</a:t>
            </a:r>
          </a:p>
          <a:p>
            <a:pPr marL="1428750" lvl="1" indent="-514350">
              <a:buFont typeface="Arial" pitchFamily="34" charset="0"/>
              <a:buChar char="•"/>
            </a:pPr>
            <a:r>
              <a:rPr lang="en-US" sz="3400" dirty="0" smtClean="0"/>
              <a:t>Are there any enriched TFBSs for liver </a:t>
            </a:r>
            <a:r>
              <a:rPr lang="en-US" sz="3400" dirty="0" err="1" smtClean="0"/>
              <a:t>overexpressed</a:t>
            </a:r>
            <a:r>
              <a:rPr lang="en-US" sz="3400" dirty="0" smtClean="0"/>
              <a:t> genes?</a:t>
            </a:r>
          </a:p>
          <a:p>
            <a:pPr marL="1428750" lvl="1" indent="-514350">
              <a:buFont typeface="Arial" pitchFamily="34" charset="0"/>
              <a:buChar char="•"/>
            </a:pPr>
            <a:r>
              <a:rPr lang="en-US" sz="3400" dirty="0" smtClean="0"/>
              <a:t>What are the enriched </a:t>
            </a:r>
            <a:r>
              <a:rPr lang="en-US" sz="3400" dirty="0" err="1" smtClean="0"/>
              <a:t>miRNAs</a:t>
            </a:r>
            <a:r>
              <a:rPr lang="en-US" sz="3400" dirty="0" smtClean="0"/>
              <a:t> in the colon-</a:t>
            </a:r>
            <a:r>
              <a:rPr lang="en-US" sz="3400" dirty="0" err="1" smtClean="0"/>
              <a:t>cecum</a:t>
            </a:r>
            <a:r>
              <a:rPr lang="en-US" sz="3400" dirty="0" smtClean="0"/>
              <a:t> </a:t>
            </a:r>
            <a:r>
              <a:rPr lang="en-US" sz="3400" dirty="0" err="1" smtClean="0"/>
              <a:t>overexpressed</a:t>
            </a:r>
            <a:r>
              <a:rPr lang="en-US" sz="3400" dirty="0" smtClean="0"/>
              <a:t> genes?</a:t>
            </a:r>
          </a:p>
          <a:p>
            <a:pPr marL="1428750" lvl="1" indent="-514350">
              <a:buFont typeface="Arial" pitchFamily="34" charset="0"/>
              <a:buChar char="•"/>
            </a:pPr>
            <a:r>
              <a:rPr lang="en-US" sz="3400" dirty="0" smtClean="0"/>
              <a:t>What gene families are enriched in esophagus </a:t>
            </a:r>
            <a:r>
              <a:rPr lang="en-US" sz="3400" dirty="0" err="1" smtClean="0"/>
              <a:t>overexpressed</a:t>
            </a:r>
            <a:r>
              <a:rPr lang="en-US" sz="3400" dirty="0" smtClean="0"/>
              <a:t> genes?</a:t>
            </a:r>
          </a:p>
          <a:p>
            <a:pPr marL="1428750" lvl="1" indent="-514350">
              <a:buFont typeface="Arial" pitchFamily="34" charset="0"/>
              <a:buChar char="•"/>
            </a:pPr>
            <a:r>
              <a:rPr lang="en-US" sz="3400" dirty="0" smtClean="0"/>
              <a:t>In which other regions are stomach (cardiac) genes </a:t>
            </a:r>
            <a:r>
              <a:rPr lang="en-US" sz="3400" dirty="0" err="1" smtClean="0"/>
              <a:t>overexpressed</a:t>
            </a:r>
            <a:r>
              <a:rPr lang="en-US" sz="3400" dirty="0" smtClean="0"/>
              <a:t>?</a:t>
            </a:r>
          </a:p>
          <a:p>
            <a:pPr marL="1428750" lvl="1" indent="-514350">
              <a:buFont typeface="Arial" pitchFamily="34" charset="0"/>
              <a:buChar char="•"/>
            </a:pPr>
            <a:r>
              <a:rPr lang="en-US" sz="3400" dirty="0" smtClean="0"/>
              <a:t>What biological process are miR-1 target genes enriched for?</a:t>
            </a:r>
          </a:p>
          <a:p>
            <a:pPr marL="514350" indent="-514350">
              <a:buFont typeface="+mj-lt"/>
              <a:buAutoNum type="arabicPeriod"/>
            </a:pPr>
            <a:r>
              <a:rPr lang="en-US" sz="3400" b="1" dirty="0" smtClean="0"/>
              <a:t>Exercise 2: </a:t>
            </a:r>
            <a:r>
              <a:rPr lang="en-US" sz="3400" dirty="0" smtClean="0"/>
              <a:t>Use the different gene lists from the downloaded file (“GeneLists.xls”) and find out:</a:t>
            </a:r>
          </a:p>
          <a:p>
            <a:pPr marL="1428750" lvl="1" indent="-514350">
              <a:buFont typeface="Arial" pitchFamily="34" charset="0"/>
              <a:buChar char="•"/>
            </a:pPr>
            <a:r>
              <a:rPr lang="en-US" sz="3400" dirty="0" smtClean="0"/>
              <a:t>What are the shared and specific biological processes between stomach  and salivary glands?</a:t>
            </a:r>
          </a:p>
          <a:p>
            <a:pPr marL="1428750" lvl="1" indent="-514350">
              <a:buFont typeface="Arial" pitchFamily="34" charset="0"/>
              <a:buChar char="•"/>
            </a:pPr>
            <a:r>
              <a:rPr lang="en-US" sz="3400" dirty="0" smtClean="0"/>
              <a:t>Are there any enriched </a:t>
            </a:r>
            <a:r>
              <a:rPr lang="en-US" sz="3400" dirty="0" err="1" smtClean="0"/>
              <a:t>miRNAs</a:t>
            </a:r>
            <a:r>
              <a:rPr lang="en-US" sz="3400" dirty="0" smtClean="0"/>
              <a:t> for stomach? If so, which other tissues are enriched for this </a:t>
            </a:r>
            <a:r>
              <a:rPr lang="en-US" sz="3400" dirty="0" err="1" smtClean="0"/>
              <a:t>miRNA</a:t>
            </a:r>
            <a:r>
              <a:rPr lang="en-US" sz="3400" dirty="0" smtClean="0"/>
              <a:t>?</a:t>
            </a:r>
          </a:p>
          <a:p>
            <a:pPr marL="1428750" lvl="1" indent="-514350">
              <a:buFont typeface="Arial" pitchFamily="34" charset="0"/>
              <a:buChar char="•"/>
            </a:pPr>
            <a:r>
              <a:rPr lang="en-US" sz="3400" dirty="0" smtClean="0"/>
              <a:t>What are the functional similarities and differences between the 3 regions of the stomach (cardiac, </a:t>
            </a:r>
            <a:r>
              <a:rPr lang="en-US" sz="3400" dirty="0" err="1" smtClean="0"/>
              <a:t>fundus</a:t>
            </a:r>
            <a:r>
              <a:rPr lang="en-US" sz="3400" dirty="0" smtClean="0"/>
              <a:t>, and pylorus)?</a:t>
            </a:r>
            <a:endParaRPr lang="en-US" sz="3400" b="1" dirty="0" smtClean="0"/>
          </a:p>
          <a:p>
            <a:pPr marL="514350" indent="-514350">
              <a:buFont typeface="+mj-lt"/>
              <a:buAutoNum type="arabicPeriod"/>
            </a:pPr>
            <a:r>
              <a:rPr lang="en-US" sz="3400" b="1" dirty="0" smtClean="0"/>
              <a:t>Exercise 3</a:t>
            </a:r>
            <a:r>
              <a:rPr lang="en-US" sz="3400" dirty="0" smtClean="0"/>
              <a:t>: Prioritize the 721 genes (“</a:t>
            </a:r>
            <a:r>
              <a:rPr lang="en-US" sz="3400" dirty="0" err="1" smtClean="0"/>
              <a:t>CandidateGenes</a:t>
            </a:r>
            <a:r>
              <a:rPr lang="en-US" sz="3400" dirty="0" smtClean="0"/>
              <a:t>”) using “stomach genes” from the “GeneLists.xls”.</a:t>
            </a:r>
          </a:p>
          <a:p>
            <a:pPr marL="1428750" lvl="1" indent="-514350">
              <a:buFont typeface="Arial" pitchFamily="34" charset="0"/>
              <a:buChar char="•"/>
            </a:pPr>
            <a:r>
              <a:rPr lang="en-US" sz="3400" dirty="0" smtClean="0"/>
              <a:t>What are the top 10 ranked genes using ToppGene and ToppNet?</a:t>
            </a:r>
          </a:p>
          <a:p>
            <a:pPr marL="1428750" lvl="1" indent="-514350">
              <a:buFont typeface="Arial" pitchFamily="34" charset="0"/>
              <a:buChar char="•"/>
            </a:pPr>
            <a:r>
              <a:rPr lang="en-US" sz="3400" dirty="0" smtClean="0"/>
              <a:t>What is the rank of TFF3 and why is it ranked amongst the top? What is its rank in ToppNet?</a:t>
            </a:r>
          </a:p>
          <a:p>
            <a:pPr marL="514350" indent="-514350">
              <a:buFont typeface="+mj-lt"/>
              <a:buAutoNum type="arabicPeriod"/>
            </a:pPr>
            <a:r>
              <a:rPr lang="en-US" sz="3400" b="1" dirty="0" smtClean="0"/>
              <a:t>Exercise 4: </a:t>
            </a:r>
            <a:r>
              <a:rPr lang="en-US" sz="3400" dirty="0" smtClean="0"/>
              <a:t>Convert </a:t>
            </a:r>
            <a:r>
              <a:rPr lang="en-US" sz="3400" dirty="0" err="1" smtClean="0"/>
              <a:t>affymetrix</a:t>
            </a:r>
            <a:r>
              <a:rPr lang="en-US" sz="3400" dirty="0" smtClean="0"/>
              <a:t> </a:t>
            </a:r>
            <a:r>
              <a:rPr lang="en-US" sz="3400" dirty="0" err="1" smtClean="0"/>
              <a:t>probeset</a:t>
            </a:r>
            <a:r>
              <a:rPr lang="en-US" sz="3400" dirty="0" smtClean="0"/>
              <a:t> IDs to gene symbols</a:t>
            </a:r>
          </a:p>
          <a:p>
            <a:pPr marL="514350" indent="-514350">
              <a:buFont typeface="+mj-lt"/>
              <a:buAutoNum type="arabicPeriod"/>
            </a:pPr>
            <a:r>
              <a:rPr lang="en-US" sz="3400" b="1" dirty="0" smtClean="0"/>
              <a:t>Exercise 5: </a:t>
            </a:r>
            <a:r>
              <a:rPr lang="en-US" sz="3400" dirty="0" smtClean="0"/>
              <a:t>What are the enriched pathways and diseases for this gene set?  Compare your results with </a:t>
            </a:r>
            <a:r>
              <a:rPr lang="en-US" sz="3400" dirty="0" err="1" smtClean="0"/>
              <a:t>ToppGene</a:t>
            </a:r>
            <a:r>
              <a:rPr lang="en-US" sz="3400" dirty="0" smtClean="0"/>
              <a:t>.</a:t>
            </a:r>
          </a:p>
        </p:txBody>
      </p:sp>
      <p:sp>
        <p:nvSpPr>
          <p:cNvPr id="5" name="TextBox 4"/>
          <p:cNvSpPr txBox="1"/>
          <p:nvPr/>
        </p:nvSpPr>
        <p:spPr>
          <a:xfrm>
            <a:off x="4267200" y="-152400"/>
            <a:ext cx="9906000" cy="923330"/>
          </a:xfrm>
          <a:prstGeom prst="rect">
            <a:avLst/>
          </a:prstGeom>
          <a:noFill/>
        </p:spPr>
        <p:txBody>
          <a:bodyPr wrap="square" rtlCol="0">
            <a:spAutoFit/>
          </a:bodyPr>
          <a:lstStyle/>
          <a:p>
            <a:pPr algn="ctr"/>
            <a:r>
              <a:rPr lang="en-US" sz="5400" b="1" dirty="0" smtClean="0"/>
              <a:t>Exercises - Summary</a:t>
            </a:r>
            <a:endParaRPr lang="en-US" sz="54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2" name="Group 71"/>
          <p:cNvGrpSpPr/>
          <p:nvPr/>
        </p:nvGrpSpPr>
        <p:grpSpPr>
          <a:xfrm>
            <a:off x="0" y="93307"/>
            <a:ext cx="12268200" cy="6536094"/>
            <a:chOff x="0" y="93306"/>
            <a:chExt cx="12268200" cy="6536094"/>
          </a:xfrm>
        </p:grpSpPr>
        <p:sp>
          <p:nvSpPr>
            <p:cNvPr id="109" name="Rectangle 108"/>
            <p:cNvSpPr/>
            <p:nvPr/>
          </p:nvSpPr>
          <p:spPr>
            <a:xfrm>
              <a:off x="93306" y="93306"/>
              <a:ext cx="12174894" cy="65360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Flowchart: Magnetic Disk 9"/>
            <p:cNvSpPr/>
            <p:nvPr/>
          </p:nvSpPr>
          <p:spPr>
            <a:xfrm>
              <a:off x="228600" y="228600"/>
              <a:ext cx="5257800" cy="1981200"/>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Annotation Databases</a:t>
              </a:r>
            </a:p>
            <a:p>
              <a:pPr algn="ctr"/>
              <a:r>
                <a:rPr lang="en-US" dirty="0" smtClean="0"/>
                <a:t>Gene Ontology, Pathways</a:t>
              </a:r>
              <a:endParaRPr lang="en-US" dirty="0"/>
            </a:p>
          </p:txBody>
        </p:sp>
        <p:sp>
          <p:nvSpPr>
            <p:cNvPr id="7" name="Flowchart: Document 6"/>
            <p:cNvSpPr/>
            <p:nvPr/>
          </p:nvSpPr>
          <p:spPr>
            <a:xfrm>
              <a:off x="685800" y="2057400"/>
              <a:ext cx="3048000" cy="2667000"/>
            </a:xfrm>
            <a:prstGeom prst="flowChartDocumen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r>
                <a:rPr lang="en-US" b="1" dirty="0" smtClean="0">
                  <a:solidFill>
                    <a:schemeClr val="tx1"/>
                  </a:solidFill>
                </a:rPr>
                <a:t>DNA Repair</a:t>
              </a:r>
            </a:p>
            <a:p>
              <a:pPr marL="742950" indent="-742950"/>
              <a:r>
                <a:rPr lang="en-US" sz="3200" dirty="0" smtClean="0">
                  <a:solidFill>
                    <a:schemeClr val="tx1"/>
                  </a:solidFill>
                </a:rPr>
                <a:t>XRCC1</a:t>
              </a:r>
            </a:p>
            <a:p>
              <a:pPr marL="742950" indent="-742950"/>
              <a:r>
                <a:rPr lang="en-US" sz="3200" dirty="0" smtClean="0">
                  <a:solidFill>
                    <a:schemeClr val="tx1"/>
                  </a:solidFill>
                </a:rPr>
                <a:t>OGG1</a:t>
              </a:r>
            </a:p>
            <a:p>
              <a:pPr marL="742950" indent="-742950"/>
              <a:r>
                <a:rPr lang="en-US" sz="3200" dirty="0" smtClean="0">
                  <a:solidFill>
                    <a:schemeClr val="tx1"/>
                  </a:solidFill>
                </a:rPr>
                <a:t>ERCC1</a:t>
              </a:r>
            </a:p>
            <a:p>
              <a:pPr marL="742950" indent="-742950"/>
              <a:r>
                <a:rPr lang="en-US" sz="3200" dirty="0" smtClean="0">
                  <a:solidFill>
                    <a:schemeClr val="tx1"/>
                  </a:solidFill>
                </a:rPr>
                <a:t>MPG…..</a:t>
              </a:r>
              <a:endParaRPr lang="en-US" sz="3200" dirty="0">
                <a:solidFill>
                  <a:schemeClr val="tx1"/>
                </a:solidFill>
              </a:endParaRPr>
            </a:p>
          </p:txBody>
        </p:sp>
        <p:sp>
          <p:nvSpPr>
            <p:cNvPr id="9" name="Flowchart: Document 8"/>
            <p:cNvSpPr/>
            <p:nvPr/>
          </p:nvSpPr>
          <p:spPr>
            <a:xfrm>
              <a:off x="1981200" y="2819400"/>
              <a:ext cx="3048000" cy="2667000"/>
            </a:xfrm>
            <a:prstGeom prst="flowChartDocumen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r>
                <a:rPr lang="en-US" b="1" dirty="0" smtClean="0">
                  <a:solidFill>
                    <a:schemeClr val="tx1"/>
                  </a:solidFill>
                </a:rPr>
                <a:t>Angiogenesis</a:t>
              </a:r>
            </a:p>
            <a:p>
              <a:pPr marL="742950" indent="-742950"/>
              <a:r>
                <a:rPr lang="en-US" sz="3200" dirty="0" smtClean="0">
                  <a:solidFill>
                    <a:schemeClr val="tx1"/>
                  </a:solidFill>
                </a:rPr>
                <a:t>HIF1A</a:t>
              </a:r>
            </a:p>
            <a:p>
              <a:pPr marL="742950" indent="-742950"/>
              <a:r>
                <a:rPr lang="en-US" sz="3200" dirty="0" smtClean="0">
                  <a:solidFill>
                    <a:schemeClr val="tx1"/>
                  </a:solidFill>
                </a:rPr>
                <a:t>ANGPT1</a:t>
              </a:r>
            </a:p>
            <a:p>
              <a:pPr marL="742950" indent="-742950"/>
              <a:r>
                <a:rPr lang="en-US" sz="3200" dirty="0" smtClean="0">
                  <a:solidFill>
                    <a:schemeClr val="tx1"/>
                  </a:solidFill>
                </a:rPr>
                <a:t>VEGF</a:t>
              </a:r>
            </a:p>
            <a:p>
              <a:pPr marL="742950" indent="-742950"/>
              <a:r>
                <a:rPr lang="en-US" sz="3200" dirty="0" smtClean="0">
                  <a:solidFill>
                    <a:schemeClr val="tx1"/>
                  </a:solidFill>
                </a:rPr>
                <a:t>KLF5….</a:t>
              </a:r>
              <a:endParaRPr lang="en-US" sz="3200" dirty="0">
                <a:solidFill>
                  <a:schemeClr val="tx1"/>
                </a:solidFill>
              </a:endParaRPr>
            </a:p>
          </p:txBody>
        </p:sp>
        <p:sp>
          <p:nvSpPr>
            <p:cNvPr id="11" name="TextBox 10"/>
            <p:cNvSpPr txBox="1"/>
            <p:nvPr/>
          </p:nvSpPr>
          <p:spPr>
            <a:xfrm>
              <a:off x="0" y="5410200"/>
              <a:ext cx="7239000" cy="1200329"/>
            </a:xfrm>
            <a:prstGeom prst="rect">
              <a:avLst/>
            </a:prstGeom>
            <a:noFill/>
          </p:spPr>
          <p:txBody>
            <a:bodyPr wrap="square" rtlCol="0">
              <a:spAutoFit/>
            </a:bodyPr>
            <a:lstStyle/>
            <a:p>
              <a:pPr algn="ctr"/>
              <a:r>
                <a:rPr lang="en-US" dirty="0" smtClean="0"/>
                <a:t>Gene lists associated with similar function/process/pathway</a:t>
              </a:r>
              <a:endParaRPr lang="en-US" dirty="0"/>
            </a:p>
          </p:txBody>
        </p:sp>
        <p:grpSp>
          <p:nvGrpSpPr>
            <p:cNvPr id="107" name="Group 106"/>
            <p:cNvGrpSpPr/>
            <p:nvPr/>
          </p:nvGrpSpPr>
          <p:grpSpPr>
            <a:xfrm>
              <a:off x="6096000" y="304800"/>
              <a:ext cx="5943600" cy="5638800"/>
              <a:chOff x="12039600" y="533400"/>
              <a:chExt cx="5943600" cy="5638800"/>
            </a:xfrm>
          </p:grpSpPr>
          <p:sp>
            <p:nvSpPr>
              <p:cNvPr id="12" name="Flowchart: Magnetic Disk 11"/>
              <p:cNvSpPr/>
              <p:nvPr/>
            </p:nvSpPr>
            <p:spPr>
              <a:xfrm>
                <a:off x="12344400" y="533400"/>
                <a:ext cx="5638800" cy="2438400"/>
              </a:xfrm>
              <a:prstGeom prst="flowChartMagneticDisk">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dirty="0" smtClean="0"/>
                  <a:t>Genome-wide Promoters</a:t>
                </a:r>
              </a:p>
              <a:p>
                <a:pPr algn="ctr"/>
                <a:r>
                  <a:rPr lang="en-US" dirty="0" smtClean="0"/>
                  <a:t>Putative Regulatory Signatures</a:t>
                </a:r>
                <a:endParaRPr lang="en-US" dirty="0"/>
              </a:p>
            </p:txBody>
          </p:sp>
          <p:grpSp>
            <p:nvGrpSpPr>
              <p:cNvPr id="106" name="Group 105"/>
              <p:cNvGrpSpPr/>
              <p:nvPr/>
            </p:nvGrpSpPr>
            <p:grpSpPr>
              <a:xfrm>
                <a:off x="12039600" y="2514600"/>
                <a:ext cx="4343400" cy="3657600"/>
                <a:chOff x="12268200" y="533400"/>
                <a:chExt cx="4343400" cy="3657600"/>
              </a:xfrm>
            </p:grpSpPr>
            <p:sp>
              <p:nvSpPr>
                <p:cNvPr id="13" name="Flowchart: Document 12"/>
                <p:cNvSpPr/>
                <p:nvPr/>
              </p:nvSpPr>
              <p:spPr>
                <a:xfrm>
                  <a:off x="12268200" y="533400"/>
                  <a:ext cx="2057400" cy="2667000"/>
                </a:xfrm>
                <a:prstGeom prst="flowChartDocumen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r>
                    <a:rPr lang="en-US" b="1" dirty="0" smtClean="0">
                      <a:solidFill>
                        <a:schemeClr val="tx1"/>
                      </a:solidFill>
                    </a:rPr>
                    <a:t>E2F</a:t>
                  </a:r>
                </a:p>
                <a:p>
                  <a:pPr marL="742950" indent="-742950"/>
                  <a:r>
                    <a:rPr lang="en-US" sz="3200" dirty="0" smtClean="0">
                      <a:solidFill>
                        <a:schemeClr val="tx1"/>
                      </a:solidFill>
                    </a:rPr>
                    <a:t>RB1</a:t>
                  </a:r>
                </a:p>
                <a:p>
                  <a:pPr marL="742950" indent="-742950"/>
                  <a:r>
                    <a:rPr lang="en-US" sz="3200" dirty="0" smtClean="0">
                      <a:solidFill>
                        <a:schemeClr val="tx1"/>
                      </a:solidFill>
                    </a:rPr>
                    <a:t>MCM4</a:t>
                  </a:r>
                </a:p>
                <a:p>
                  <a:pPr marL="742950" indent="-742950"/>
                  <a:r>
                    <a:rPr lang="en-US" sz="3200" dirty="0" smtClean="0">
                      <a:solidFill>
                        <a:schemeClr val="tx1"/>
                      </a:solidFill>
                    </a:rPr>
                    <a:t>FOS</a:t>
                  </a:r>
                </a:p>
                <a:p>
                  <a:pPr marL="742950" indent="-742950"/>
                  <a:r>
                    <a:rPr lang="en-US" sz="3200" dirty="0" smtClean="0">
                      <a:solidFill>
                        <a:schemeClr val="tx1"/>
                      </a:solidFill>
                    </a:rPr>
                    <a:t>SIVA…..</a:t>
                  </a:r>
                </a:p>
                <a:p>
                  <a:pPr marL="742950" indent="-742950"/>
                  <a:endParaRPr lang="en-US" sz="3200" dirty="0">
                    <a:solidFill>
                      <a:schemeClr val="tx1"/>
                    </a:solidFill>
                  </a:endParaRPr>
                </a:p>
              </p:txBody>
            </p:sp>
            <p:sp>
              <p:nvSpPr>
                <p:cNvPr id="14" name="Flowchart: Document 13"/>
                <p:cNvSpPr/>
                <p:nvPr/>
              </p:nvSpPr>
              <p:spPr>
                <a:xfrm>
                  <a:off x="13563600" y="1066800"/>
                  <a:ext cx="1752600" cy="2667000"/>
                </a:xfrm>
                <a:prstGeom prst="flowChartDocumen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r>
                    <a:rPr lang="en-US" b="1" dirty="0" smtClean="0">
                      <a:solidFill>
                        <a:schemeClr val="tx1"/>
                      </a:solidFill>
                    </a:rPr>
                    <a:t>PDX1</a:t>
                  </a:r>
                </a:p>
                <a:p>
                  <a:pPr marL="742950" indent="-742950"/>
                  <a:r>
                    <a:rPr lang="en-US" sz="3200" dirty="0" smtClean="0">
                      <a:solidFill>
                        <a:schemeClr val="tx1"/>
                      </a:solidFill>
                    </a:rPr>
                    <a:t>GLUT2</a:t>
                  </a:r>
                </a:p>
                <a:p>
                  <a:pPr marL="742950" indent="-742950"/>
                  <a:r>
                    <a:rPr lang="en-US" sz="3200" dirty="0" smtClean="0">
                      <a:solidFill>
                        <a:schemeClr val="tx1"/>
                      </a:solidFill>
                    </a:rPr>
                    <a:t>PAX4</a:t>
                  </a:r>
                </a:p>
                <a:p>
                  <a:pPr marL="742950" indent="-742950"/>
                  <a:r>
                    <a:rPr lang="en-US" sz="3200" dirty="0" smtClean="0">
                      <a:solidFill>
                        <a:schemeClr val="tx1"/>
                      </a:solidFill>
                    </a:rPr>
                    <a:t>PDX1</a:t>
                  </a:r>
                </a:p>
                <a:p>
                  <a:pPr marL="742950" indent="-742950"/>
                  <a:r>
                    <a:rPr lang="en-US" sz="3200" dirty="0" smtClean="0">
                      <a:solidFill>
                        <a:schemeClr val="tx1"/>
                      </a:solidFill>
                    </a:rPr>
                    <a:t>IAPP….</a:t>
                  </a:r>
                  <a:endParaRPr lang="en-US" sz="3200" dirty="0">
                    <a:solidFill>
                      <a:schemeClr val="tx1"/>
                    </a:solidFill>
                  </a:endParaRPr>
                </a:p>
              </p:txBody>
            </p:sp>
            <p:sp>
              <p:nvSpPr>
                <p:cNvPr id="77" name="Flowchart: Document 76"/>
                <p:cNvSpPr/>
                <p:nvPr/>
              </p:nvSpPr>
              <p:spPr>
                <a:xfrm>
                  <a:off x="14859000" y="1524000"/>
                  <a:ext cx="1752600" cy="2667000"/>
                </a:xfrm>
                <a:prstGeom prst="flowChartDocumen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r>
                    <a:rPr lang="en-US" b="1" dirty="0" smtClean="0">
                      <a:solidFill>
                        <a:schemeClr val="tx1"/>
                      </a:solidFill>
                    </a:rPr>
                    <a:t>p53</a:t>
                  </a:r>
                </a:p>
                <a:p>
                  <a:pPr marL="742950" indent="-742950"/>
                  <a:r>
                    <a:rPr lang="en-US" sz="3200" dirty="0" smtClean="0">
                      <a:solidFill>
                        <a:schemeClr val="tx1"/>
                      </a:solidFill>
                    </a:rPr>
                    <a:t>CDKN1A</a:t>
                  </a:r>
                </a:p>
                <a:p>
                  <a:pPr marL="742950" indent="-742950"/>
                  <a:r>
                    <a:rPr lang="en-US" sz="3200" dirty="0" smtClean="0">
                      <a:solidFill>
                        <a:schemeClr val="tx1"/>
                      </a:solidFill>
                    </a:rPr>
                    <a:t>CTSD</a:t>
                  </a:r>
                </a:p>
                <a:p>
                  <a:pPr marL="742950" indent="-742950"/>
                  <a:r>
                    <a:rPr lang="en-US" sz="3200" dirty="0" smtClean="0">
                      <a:solidFill>
                        <a:schemeClr val="tx1"/>
                      </a:solidFill>
                    </a:rPr>
                    <a:t>CASP</a:t>
                  </a:r>
                </a:p>
                <a:p>
                  <a:pPr marL="742950" indent="-742950"/>
                  <a:r>
                    <a:rPr lang="en-US" sz="3200" dirty="0" smtClean="0">
                      <a:solidFill>
                        <a:schemeClr val="tx1"/>
                      </a:solidFill>
                    </a:rPr>
                    <a:t>DDB2….</a:t>
                  </a:r>
                  <a:endParaRPr lang="en-US" sz="3200" dirty="0">
                    <a:solidFill>
                      <a:schemeClr val="tx1"/>
                    </a:solidFill>
                  </a:endParaRPr>
                </a:p>
              </p:txBody>
            </p:sp>
          </p:grpSp>
        </p:grpSp>
      </p:grpSp>
      <p:grpSp>
        <p:nvGrpSpPr>
          <p:cNvPr id="114" name="Group 113"/>
          <p:cNvGrpSpPr/>
          <p:nvPr/>
        </p:nvGrpSpPr>
        <p:grpSpPr>
          <a:xfrm>
            <a:off x="13639800" y="685800"/>
            <a:ext cx="4438261" cy="5570376"/>
            <a:chOff x="13056636" y="-236376"/>
            <a:chExt cx="5326225" cy="6184642"/>
          </a:xfrm>
        </p:grpSpPr>
        <p:pic>
          <p:nvPicPr>
            <p:cNvPr id="104" name="Picture 5" descr="http://genomebiology.com/content/figures/gb-2007-8-7-r131-6-l.jpg"/>
            <p:cNvPicPr>
              <a:picLocks noChangeAspect="1" noChangeArrowheads="1"/>
            </p:cNvPicPr>
            <p:nvPr/>
          </p:nvPicPr>
          <p:blipFill>
            <a:blip r:embed="rId2" cstate="print"/>
            <a:srcRect l="40833" t="64774" r="29445" b="11559"/>
            <a:stretch>
              <a:fillRect/>
            </a:stretch>
          </p:blipFill>
          <p:spPr bwMode="auto">
            <a:xfrm>
              <a:off x="14582192" y="60649"/>
              <a:ext cx="3352800" cy="4724400"/>
            </a:xfrm>
            <a:prstGeom prst="rect">
              <a:avLst/>
            </a:prstGeom>
            <a:noFill/>
          </p:spPr>
        </p:pic>
        <p:pic>
          <p:nvPicPr>
            <p:cNvPr id="110" name="Picture 5" descr="http://genomebiology.com/content/figures/gb-2007-8-7-r131-6-l.jpg"/>
            <p:cNvPicPr>
              <a:picLocks noChangeAspect="1" noChangeArrowheads="1"/>
            </p:cNvPicPr>
            <p:nvPr/>
          </p:nvPicPr>
          <p:blipFill>
            <a:blip r:embed="rId2" cstate="print"/>
            <a:srcRect l="40833" t="64774" r="29445" b="11559"/>
            <a:stretch>
              <a:fillRect/>
            </a:stretch>
          </p:blipFill>
          <p:spPr bwMode="auto">
            <a:xfrm>
              <a:off x="15030061" y="-236376"/>
              <a:ext cx="3352800" cy="4724400"/>
            </a:xfrm>
            <a:prstGeom prst="rect">
              <a:avLst/>
            </a:prstGeom>
            <a:noFill/>
          </p:spPr>
        </p:pic>
        <p:pic>
          <p:nvPicPr>
            <p:cNvPr id="111" name="Picture 5" descr="http://genomebiology.com/content/figures/gb-2007-8-7-r131-6-l.jpg"/>
            <p:cNvPicPr>
              <a:picLocks noChangeAspect="1" noChangeArrowheads="1"/>
            </p:cNvPicPr>
            <p:nvPr/>
          </p:nvPicPr>
          <p:blipFill>
            <a:blip r:embed="rId2" cstate="print"/>
            <a:srcRect l="40833" t="64774" r="29445" b="11559"/>
            <a:stretch>
              <a:fillRect/>
            </a:stretch>
          </p:blipFill>
          <p:spPr bwMode="auto">
            <a:xfrm>
              <a:off x="14140543" y="398106"/>
              <a:ext cx="3352800" cy="4724400"/>
            </a:xfrm>
            <a:prstGeom prst="rect">
              <a:avLst/>
            </a:prstGeom>
            <a:noFill/>
          </p:spPr>
        </p:pic>
        <p:pic>
          <p:nvPicPr>
            <p:cNvPr id="112" name="Picture 5" descr="http://genomebiology.com/content/figures/gb-2007-8-7-r131-6-l.jpg"/>
            <p:cNvPicPr>
              <a:picLocks noChangeAspect="1" noChangeArrowheads="1"/>
            </p:cNvPicPr>
            <p:nvPr/>
          </p:nvPicPr>
          <p:blipFill>
            <a:blip r:embed="rId2" cstate="print"/>
            <a:srcRect l="40833" t="64774" r="29445" b="11559"/>
            <a:stretch>
              <a:fillRect/>
            </a:stretch>
          </p:blipFill>
          <p:spPr bwMode="auto">
            <a:xfrm>
              <a:off x="13586927" y="836644"/>
              <a:ext cx="3352800" cy="4724400"/>
            </a:xfrm>
            <a:prstGeom prst="rect">
              <a:avLst/>
            </a:prstGeom>
            <a:noFill/>
          </p:spPr>
        </p:pic>
        <p:pic>
          <p:nvPicPr>
            <p:cNvPr id="113" name="Picture 5" descr="http://genomebiology.com/content/figures/gb-2007-8-7-r131-6-l.jpg"/>
            <p:cNvPicPr>
              <a:picLocks noChangeAspect="1" noChangeArrowheads="1"/>
            </p:cNvPicPr>
            <p:nvPr/>
          </p:nvPicPr>
          <p:blipFill>
            <a:blip r:embed="rId2" cstate="print"/>
            <a:srcRect l="40833" t="64774" r="29445" b="11559"/>
            <a:stretch>
              <a:fillRect/>
            </a:stretch>
          </p:blipFill>
          <p:spPr bwMode="auto">
            <a:xfrm>
              <a:off x="13056636" y="1223866"/>
              <a:ext cx="3352800" cy="4724400"/>
            </a:xfrm>
            <a:prstGeom prst="rect">
              <a:avLst/>
            </a:prstGeom>
            <a:noFill/>
          </p:spPr>
        </p:pic>
      </p:grpSp>
      <p:sp>
        <p:nvSpPr>
          <p:cNvPr id="116" name="TextBox 115"/>
          <p:cNvSpPr txBox="1"/>
          <p:nvPr/>
        </p:nvSpPr>
        <p:spPr>
          <a:xfrm>
            <a:off x="12649200" y="171271"/>
            <a:ext cx="5410200" cy="584775"/>
          </a:xfrm>
          <a:prstGeom prst="rect">
            <a:avLst/>
          </a:prstGeom>
          <a:noFill/>
        </p:spPr>
        <p:txBody>
          <a:bodyPr wrap="square" rtlCol="0">
            <a:spAutoFit/>
          </a:bodyPr>
          <a:lstStyle/>
          <a:p>
            <a:pPr algn="ctr"/>
            <a:r>
              <a:rPr lang="en-US" sz="3200" b="1" dirty="0" smtClean="0"/>
              <a:t>Expression Profile - Gene Lists</a:t>
            </a:r>
            <a:endParaRPr lang="en-US" sz="3200" b="1" dirty="0"/>
          </a:p>
        </p:txBody>
      </p:sp>
      <p:grpSp>
        <p:nvGrpSpPr>
          <p:cNvPr id="74" name="Group 73"/>
          <p:cNvGrpSpPr/>
          <p:nvPr/>
        </p:nvGrpSpPr>
        <p:grpSpPr>
          <a:xfrm>
            <a:off x="838200" y="4114800"/>
            <a:ext cx="16992600" cy="9372600"/>
            <a:chOff x="838200" y="4114800"/>
            <a:chExt cx="16992600" cy="9372600"/>
          </a:xfrm>
        </p:grpSpPr>
        <p:sp>
          <p:nvSpPr>
            <p:cNvPr id="115" name="Rounded Rectangle 114"/>
            <p:cNvSpPr/>
            <p:nvPr/>
          </p:nvSpPr>
          <p:spPr>
            <a:xfrm>
              <a:off x="838200" y="6858000"/>
              <a:ext cx="16992600" cy="6629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grpSp>
          <p:nvGrpSpPr>
            <p:cNvPr id="24" name="Group 23"/>
            <p:cNvGrpSpPr/>
            <p:nvPr/>
          </p:nvGrpSpPr>
          <p:grpSpPr>
            <a:xfrm>
              <a:off x="1219200" y="8153392"/>
              <a:ext cx="5562600" cy="3200400"/>
              <a:chOff x="1981200" y="5562600"/>
              <a:chExt cx="5181600" cy="2743200"/>
            </a:xfrm>
          </p:grpSpPr>
          <p:sp>
            <p:nvSpPr>
              <p:cNvPr id="15" name="Rectangle 14"/>
              <p:cNvSpPr/>
              <p:nvPr/>
            </p:nvSpPr>
            <p:spPr>
              <a:xfrm>
                <a:off x="2209800" y="5562600"/>
                <a:ext cx="4876800"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362200" y="6705600"/>
                <a:ext cx="1066800" cy="990600"/>
              </a:xfrm>
              <a:prstGeom prst="ellipse">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3276600" y="6705600"/>
                <a:ext cx="1066800" cy="990600"/>
              </a:xfrm>
              <a:prstGeom prst="ellipse">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5181600" y="6629400"/>
                <a:ext cx="1066800" cy="990600"/>
              </a:xfrm>
              <a:prstGeom prst="ellipse">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5638800" y="6629400"/>
                <a:ext cx="1066800" cy="990600"/>
              </a:xfrm>
              <a:prstGeom prst="ellipse">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1981200" y="5715000"/>
                <a:ext cx="5181600" cy="606759"/>
              </a:xfrm>
              <a:prstGeom prst="rect">
                <a:avLst/>
              </a:prstGeom>
              <a:noFill/>
            </p:spPr>
            <p:txBody>
              <a:bodyPr wrap="square" rtlCol="0">
                <a:spAutoFit/>
              </a:bodyPr>
              <a:lstStyle/>
              <a:p>
                <a:pPr algn="ctr"/>
                <a:r>
                  <a:rPr lang="en-US" sz="4000" b="1" dirty="0" smtClean="0"/>
                  <a:t>Enrichment Analysis</a:t>
                </a:r>
                <a:endParaRPr lang="en-US" sz="4000" b="1" dirty="0"/>
              </a:p>
            </p:txBody>
          </p:sp>
          <p:sp>
            <p:nvSpPr>
              <p:cNvPr id="22" name="TextBox 21"/>
              <p:cNvSpPr txBox="1"/>
              <p:nvPr/>
            </p:nvSpPr>
            <p:spPr>
              <a:xfrm>
                <a:off x="4876800" y="7543801"/>
                <a:ext cx="2133600" cy="553998"/>
              </a:xfrm>
              <a:prstGeom prst="rect">
                <a:avLst/>
              </a:prstGeom>
              <a:noFill/>
            </p:spPr>
            <p:txBody>
              <a:bodyPr wrap="square" rtlCol="0">
                <a:spAutoFit/>
              </a:bodyPr>
              <a:lstStyle/>
              <a:p>
                <a:pPr algn="ctr"/>
                <a:r>
                  <a:rPr lang="en-US" b="1" dirty="0" smtClean="0"/>
                  <a:t>Observed</a:t>
                </a:r>
                <a:endParaRPr lang="en-US" b="1" dirty="0"/>
              </a:p>
            </p:txBody>
          </p:sp>
          <p:sp>
            <p:nvSpPr>
              <p:cNvPr id="23" name="TextBox 22"/>
              <p:cNvSpPr txBox="1"/>
              <p:nvPr/>
            </p:nvSpPr>
            <p:spPr>
              <a:xfrm>
                <a:off x="2286000" y="7620000"/>
                <a:ext cx="2133600" cy="553998"/>
              </a:xfrm>
              <a:prstGeom prst="rect">
                <a:avLst/>
              </a:prstGeom>
              <a:noFill/>
            </p:spPr>
            <p:txBody>
              <a:bodyPr wrap="square" rtlCol="0">
                <a:spAutoFit/>
              </a:bodyPr>
              <a:lstStyle/>
              <a:p>
                <a:pPr algn="ctr"/>
                <a:r>
                  <a:rPr lang="en-US" b="1" dirty="0" smtClean="0"/>
                  <a:t>Expected</a:t>
                </a:r>
                <a:endParaRPr lang="en-US" b="1" dirty="0"/>
              </a:p>
            </p:txBody>
          </p:sp>
        </p:grpSp>
        <p:grpSp>
          <p:nvGrpSpPr>
            <p:cNvPr id="108" name="Group 107"/>
            <p:cNvGrpSpPr/>
            <p:nvPr/>
          </p:nvGrpSpPr>
          <p:grpSpPr>
            <a:xfrm>
              <a:off x="6477000" y="7105471"/>
              <a:ext cx="10515600" cy="6229529"/>
              <a:chOff x="7543800" y="6858000"/>
              <a:chExt cx="10515600" cy="6229529"/>
            </a:xfrm>
          </p:grpSpPr>
          <p:sp>
            <p:nvSpPr>
              <p:cNvPr id="76" name="Flowchart: Document 75"/>
              <p:cNvSpPr/>
              <p:nvPr/>
            </p:nvSpPr>
            <p:spPr>
              <a:xfrm>
                <a:off x="15773400" y="6858000"/>
                <a:ext cx="1447800" cy="2133600"/>
              </a:xfrm>
              <a:prstGeom prst="flowChartDocumen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r>
                  <a:rPr lang="en-US" sz="2800" b="1" dirty="0" smtClean="0">
                    <a:solidFill>
                      <a:schemeClr val="tx1"/>
                    </a:solidFill>
                  </a:rPr>
                  <a:t>E2F</a:t>
                </a:r>
              </a:p>
              <a:p>
                <a:pPr marL="742950" indent="-742950"/>
                <a:r>
                  <a:rPr lang="en-US" sz="3200" dirty="0" smtClean="0">
                    <a:solidFill>
                      <a:schemeClr val="tx1"/>
                    </a:solidFill>
                  </a:rPr>
                  <a:t>RB1</a:t>
                </a:r>
              </a:p>
              <a:p>
                <a:pPr marL="742950" indent="-742950"/>
                <a:r>
                  <a:rPr lang="en-US" sz="3200" dirty="0" smtClean="0">
                    <a:solidFill>
                      <a:schemeClr val="tx1"/>
                    </a:solidFill>
                  </a:rPr>
                  <a:t>MCM4</a:t>
                </a:r>
              </a:p>
              <a:p>
                <a:pPr marL="742950" indent="-742950"/>
                <a:r>
                  <a:rPr lang="en-US" sz="3200" dirty="0" smtClean="0">
                    <a:solidFill>
                      <a:schemeClr val="tx1"/>
                    </a:solidFill>
                  </a:rPr>
                  <a:t>FOS…</a:t>
                </a:r>
              </a:p>
              <a:p>
                <a:pPr marL="742950" indent="-742950"/>
                <a:endParaRPr lang="en-US" sz="3200" dirty="0">
                  <a:solidFill>
                    <a:schemeClr val="tx1"/>
                  </a:solidFill>
                </a:endParaRPr>
              </a:p>
            </p:txBody>
          </p:sp>
          <p:pic>
            <p:nvPicPr>
              <p:cNvPr id="15365" name="Picture 5" descr="http://genomebiology.com/content/figures/gb-2007-8-7-r131-6-l.jpg"/>
              <p:cNvPicPr>
                <a:picLocks noChangeAspect="1" noChangeArrowheads="1"/>
              </p:cNvPicPr>
              <p:nvPr/>
            </p:nvPicPr>
            <p:blipFill>
              <a:blip r:embed="rId2" cstate="print"/>
              <a:srcRect l="40833" t="64774" r="29445" b="11559"/>
              <a:stretch>
                <a:fillRect/>
              </a:stretch>
            </p:blipFill>
            <p:spPr bwMode="auto">
              <a:xfrm>
                <a:off x="11125200" y="6858000"/>
                <a:ext cx="3352800" cy="4724400"/>
              </a:xfrm>
              <a:prstGeom prst="rect">
                <a:avLst/>
              </a:prstGeom>
              <a:noFill/>
            </p:spPr>
          </p:pic>
          <p:sp>
            <p:nvSpPr>
              <p:cNvPr id="26" name="Flowchart: Document 25"/>
              <p:cNvSpPr/>
              <p:nvPr/>
            </p:nvSpPr>
            <p:spPr>
              <a:xfrm>
                <a:off x="15621000" y="9601200"/>
                <a:ext cx="2362200" cy="2057400"/>
              </a:xfrm>
              <a:prstGeom prst="flowChartDocumen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r>
                  <a:rPr lang="en-US" sz="2800" b="1" dirty="0" smtClean="0">
                    <a:solidFill>
                      <a:schemeClr val="tx1"/>
                    </a:solidFill>
                  </a:rPr>
                  <a:t>Angiogenesis</a:t>
                </a:r>
              </a:p>
              <a:p>
                <a:pPr marL="742950" indent="-742950"/>
                <a:r>
                  <a:rPr lang="en-US" sz="3200" dirty="0" smtClean="0">
                    <a:solidFill>
                      <a:schemeClr val="tx1"/>
                    </a:solidFill>
                  </a:rPr>
                  <a:t>HIF1A</a:t>
                </a:r>
              </a:p>
              <a:p>
                <a:pPr marL="742950" indent="-742950"/>
                <a:r>
                  <a:rPr lang="en-US" sz="3200" dirty="0" smtClean="0">
                    <a:solidFill>
                      <a:schemeClr val="tx1"/>
                    </a:solidFill>
                  </a:rPr>
                  <a:t>ANGPT1</a:t>
                </a:r>
              </a:p>
              <a:p>
                <a:pPr marL="742950" indent="-742950"/>
                <a:r>
                  <a:rPr lang="en-US" sz="3200" dirty="0" smtClean="0">
                    <a:solidFill>
                      <a:schemeClr val="tx1"/>
                    </a:solidFill>
                  </a:rPr>
                  <a:t>VEGF…..</a:t>
                </a:r>
              </a:p>
            </p:txBody>
          </p:sp>
          <p:sp>
            <p:nvSpPr>
              <p:cNvPr id="27" name="Flowchart: Document 26"/>
              <p:cNvSpPr/>
              <p:nvPr/>
            </p:nvSpPr>
            <p:spPr>
              <a:xfrm>
                <a:off x="8001000" y="9296400"/>
                <a:ext cx="1981200" cy="2667000"/>
              </a:xfrm>
              <a:prstGeom prst="flowChartDocumen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r>
                  <a:rPr lang="en-US" sz="2800" b="1" dirty="0" smtClean="0">
                    <a:solidFill>
                      <a:schemeClr val="tx1"/>
                    </a:solidFill>
                  </a:rPr>
                  <a:t>DNA Repair</a:t>
                </a:r>
              </a:p>
              <a:p>
                <a:pPr marL="742950" indent="-742950"/>
                <a:r>
                  <a:rPr lang="en-US" sz="3200" dirty="0" smtClean="0">
                    <a:solidFill>
                      <a:schemeClr val="tx1"/>
                    </a:solidFill>
                  </a:rPr>
                  <a:t>XRCC1</a:t>
                </a:r>
              </a:p>
              <a:p>
                <a:pPr marL="742950" indent="-742950"/>
                <a:r>
                  <a:rPr lang="en-US" sz="3200" dirty="0" smtClean="0">
                    <a:solidFill>
                      <a:schemeClr val="tx1"/>
                    </a:solidFill>
                  </a:rPr>
                  <a:t>OGG1</a:t>
                </a:r>
              </a:p>
              <a:p>
                <a:pPr marL="742950" indent="-742950"/>
                <a:r>
                  <a:rPr lang="en-US" sz="3200" dirty="0" smtClean="0">
                    <a:solidFill>
                      <a:schemeClr val="tx1"/>
                    </a:solidFill>
                  </a:rPr>
                  <a:t>ERCC1</a:t>
                </a:r>
              </a:p>
              <a:p>
                <a:pPr marL="742950" indent="-742950"/>
                <a:r>
                  <a:rPr lang="en-US" sz="3200" dirty="0" smtClean="0">
                    <a:solidFill>
                      <a:schemeClr val="tx1"/>
                    </a:solidFill>
                  </a:rPr>
                  <a:t>MPG….</a:t>
                </a:r>
                <a:endParaRPr lang="en-US" sz="3200" dirty="0">
                  <a:solidFill>
                    <a:schemeClr val="tx1"/>
                  </a:solidFill>
                </a:endParaRPr>
              </a:p>
            </p:txBody>
          </p:sp>
          <p:grpSp>
            <p:nvGrpSpPr>
              <p:cNvPr id="54" name="Group 53"/>
              <p:cNvGrpSpPr/>
              <p:nvPr/>
            </p:nvGrpSpPr>
            <p:grpSpPr>
              <a:xfrm>
                <a:off x="14325600" y="9677400"/>
                <a:ext cx="1371600" cy="1676400"/>
                <a:chOff x="14325600" y="9677400"/>
                <a:chExt cx="2438400" cy="1676400"/>
              </a:xfrm>
            </p:grpSpPr>
            <p:cxnSp>
              <p:nvCxnSpPr>
                <p:cNvPr id="29" name="Straight Arrow Connector 28"/>
                <p:cNvCxnSpPr/>
                <p:nvPr/>
              </p:nvCxnSpPr>
              <p:spPr>
                <a:xfrm>
                  <a:off x="14325600" y="10134600"/>
                  <a:ext cx="2438400" cy="10668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4325600" y="9753600"/>
                  <a:ext cx="2438400" cy="6096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4325600" y="9829800"/>
                  <a:ext cx="2438400" cy="6096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4325600" y="9906000"/>
                  <a:ext cx="2438400" cy="6096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4325600" y="10058400"/>
                  <a:ext cx="2438400" cy="6096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4325600" y="10210800"/>
                  <a:ext cx="2438400" cy="6096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4325600" y="10363200"/>
                  <a:ext cx="2438400" cy="9144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4325600" y="10515600"/>
                  <a:ext cx="2438400" cy="6096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325600" y="11277600"/>
                  <a:ext cx="2438400" cy="762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4325600" y="9677400"/>
                  <a:ext cx="2438400" cy="6096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4325600" y="11125200"/>
                  <a:ext cx="2438400" cy="1524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flipH="1">
                <a:off x="14401796" y="7162800"/>
                <a:ext cx="1524000" cy="1295400"/>
                <a:chOff x="9918032" y="4572000"/>
                <a:chExt cx="1283368" cy="1884218"/>
              </a:xfrm>
            </p:grpSpPr>
            <p:cxnSp>
              <p:nvCxnSpPr>
                <p:cNvPr id="59" name="Straight Arrow Connector 58"/>
                <p:cNvCxnSpPr/>
                <p:nvPr/>
              </p:nvCxnSpPr>
              <p:spPr>
                <a:xfrm flipH="1">
                  <a:off x="9982200" y="4572000"/>
                  <a:ext cx="1219200" cy="6096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9982200" y="4724400"/>
                  <a:ext cx="1219200" cy="6096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9982197" y="4876800"/>
                  <a:ext cx="1219200" cy="692727"/>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9982197" y="5029200"/>
                  <a:ext cx="1219200" cy="872836"/>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9918032" y="5181600"/>
                  <a:ext cx="1283368" cy="1274618"/>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9982200" y="6858000"/>
                <a:ext cx="1524000" cy="4572000"/>
                <a:chOff x="9982200" y="6858000"/>
                <a:chExt cx="1524000" cy="4572000"/>
              </a:xfrm>
            </p:grpSpPr>
            <p:cxnSp>
              <p:nvCxnSpPr>
                <p:cNvPr id="56" name="Straight Arrow Connector 55"/>
                <p:cNvCxnSpPr/>
                <p:nvPr/>
              </p:nvCxnSpPr>
              <p:spPr>
                <a:xfrm rot="10800000" flipV="1">
                  <a:off x="9982200" y="9296400"/>
                  <a:ext cx="1524000" cy="12192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9982200" y="8382000"/>
                  <a:ext cx="1295400" cy="12954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9677400" y="8153400"/>
                  <a:ext cx="1905000" cy="12954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0800000">
                  <a:off x="9982200" y="10668000"/>
                  <a:ext cx="1295400" cy="7620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9220200" y="7620000"/>
                  <a:ext cx="2743200" cy="12192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a:off x="9982200" y="10591800"/>
                  <a:ext cx="1371600" cy="762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84" name="Flowchart: Document 83"/>
              <p:cNvSpPr/>
              <p:nvPr/>
            </p:nvSpPr>
            <p:spPr>
              <a:xfrm>
                <a:off x="8001000" y="6858000"/>
                <a:ext cx="1752600" cy="2133600"/>
              </a:xfrm>
              <a:prstGeom prst="flowChartDocumen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r>
                  <a:rPr lang="en-US" sz="2800" b="1" dirty="0" smtClean="0">
                    <a:solidFill>
                      <a:schemeClr val="tx1"/>
                    </a:solidFill>
                  </a:rPr>
                  <a:t>P53</a:t>
                </a:r>
              </a:p>
              <a:p>
                <a:pPr marL="742950" indent="-742950"/>
                <a:r>
                  <a:rPr lang="en-US" sz="3200" dirty="0" smtClean="0">
                    <a:solidFill>
                      <a:schemeClr val="tx1"/>
                    </a:solidFill>
                  </a:rPr>
                  <a:t>CTSD</a:t>
                </a:r>
              </a:p>
              <a:p>
                <a:pPr marL="742950" indent="-742950"/>
                <a:r>
                  <a:rPr lang="en-US" sz="3200" dirty="0" smtClean="0">
                    <a:solidFill>
                      <a:schemeClr val="tx1"/>
                    </a:solidFill>
                  </a:rPr>
                  <a:t>CASP</a:t>
                </a:r>
              </a:p>
              <a:p>
                <a:pPr marL="742950" indent="-742950"/>
                <a:r>
                  <a:rPr lang="en-US" sz="3200" dirty="0" smtClean="0">
                    <a:solidFill>
                      <a:schemeClr val="tx1"/>
                    </a:solidFill>
                  </a:rPr>
                  <a:t>DDB2….</a:t>
                </a:r>
                <a:endParaRPr lang="en-US" sz="3200" dirty="0">
                  <a:solidFill>
                    <a:schemeClr val="tx1"/>
                  </a:solidFill>
                </a:endParaRPr>
              </a:p>
            </p:txBody>
          </p:sp>
          <p:grpSp>
            <p:nvGrpSpPr>
              <p:cNvPr id="89" name="Group 88"/>
              <p:cNvGrpSpPr/>
              <p:nvPr/>
            </p:nvGrpSpPr>
            <p:grpSpPr>
              <a:xfrm>
                <a:off x="9906000" y="7162800"/>
                <a:ext cx="1447800" cy="4114800"/>
                <a:chOff x="9982200" y="9601200"/>
                <a:chExt cx="1447800" cy="4114800"/>
              </a:xfrm>
            </p:grpSpPr>
            <p:cxnSp>
              <p:nvCxnSpPr>
                <p:cNvPr id="90" name="Straight Arrow Connector 89"/>
                <p:cNvCxnSpPr/>
                <p:nvPr/>
              </p:nvCxnSpPr>
              <p:spPr>
                <a:xfrm rot="10800000" flipV="1">
                  <a:off x="9982200" y="9982200"/>
                  <a:ext cx="1371600" cy="5334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10800000">
                  <a:off x="9982200" y="9677400"/>
                  <a:ext cx="1447800" cy="11430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6200000" flipV="1">
                  <a:off x="9906000" y="9829800"/>
                  <a:ext cx="1600200" cy="14478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6200000" flipV="1">
                  <a:off x="9182100" y="11468100"/>
                  <a:ext cx="3048000" cy="14478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0800000">
                  <a:off x="9982200" y="9601200"/>
                  <a:ext cx="1295400" cy="762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6200000" flipV="1">
                  <a:off x="9791700" y="10782300"/>
                  <a:ext cx="1828800" cy="14478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102" name="TextBox 101"/>
              <p:cNvSpPr txBox="1"/>
              <p:nvPr/>
            </p:nvSpPr>
            <p:spPr>
              <a:xfrm>
                <a:off x="7543800" y="11887200"/>
                <a:ext cx="2514600" cy="1200329"/>
              </a:xfrm>
              <a:prstGeom prst="rect">
                <a:avLst/>
              </a:prstGeom>
              <a:noFill/>
            </p:spPr>
            <p:txBody>
              <a:bodyPr wrap="square" rtlCol="0">
                <a:spAutoFit/>
              </a:bodyPr>
              <a:lstStyle/>
              <a:p>
                <a:pPr algn="ctr"/>
                <a:r>
                  <a:rPr lang="en-US" b="1" dirty="0" smtClean="0"/>
                  <a:t>Random Distribution</a:t>
                </a:r>
                <a:endParaRPr lang="en-US" b="1" dirty="0"/>
              </a:p>
            </p:txBody>
          </p:sp>
          <p:sp>
            <p:nvSpPr>
              <p:cNvPr id="103" name="TextBox 102"/>
              <p:cNvSpPr txBox="1"/>
              <p:nvPr/>
            </p:nvSpPr>
            <p:spPr>
              <a:xfrm>
                <a:off x="15468600" y="11811000"/>
                <a:ext cx="2590800" cy="1200329"/>
              </a:xfrm>
              <a:prstGeom prst="rect">
                <a:avLst/>
              </a:prstGeom>
              <a:noFill/>
            </p:spPr>
            <p:txBody>
              <a:bodyPr wrap="square" rtlCol="0">
                <a:spAutoFit/>
              </a:bodyPr>
              <a:lstStyle/>
              <a:p>
                <a:pPr algn="ctr"/>
                <a:r>
                  <a:rPr lang="en-US" b="1" dirty="0" smtClean="0"/>
                  <a:t>Significant Enrichment</a:t>
                </a:r>
                <a:endParaRPr lang="en-US" b="1" dirty="0"/>
              </a:p>
            </p:txBody>
          </p:sp>
        </p:grpSp>
        <p:sp>
          <p:nvSpPr>
            <p:cNvPr id="117" name="Left-Right-Up Arrow 116"/>
            <p:cNvSpPr/>
            <p:nvPr/>
          </p:nvSpPr>
          <p:spPr>
            <a:xfrm flipV="1">
              <a:off x="12115800" y="4114800"/>
              <a:ext cx="1676400" cy="2743200"/>
            </a:xfrm>
            <a:prstGeom prst="leftRightUpArrow">
              <a:avLst>
                <a:gd name="adj1" fmla="val 20547"/>
                <a:gd name="adj2" fmla="val 25000"/>
                <a:gd name="adj3" fmla="val 20547"/>
              </a:avLst>
            </a:prstGeom>
            <a:solidFill>
              <a:srgbClr val="000099"/>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8288000" cy="1846659"/>
          </a:xfrm>
          <a:prstGeom prst="rect">
            <a:avLst/>
          </a:prstGeom>
          <a:noFill/>
        </p:spPr>
        <p:txBody>
          <a:bodyPr wrap="square" rtlCol="0">
            <a:spAutoFit/>
          </a:bodyPr>
          <a:lstStyle/>
          <a:p>
            <a:pPr algn="ctr"/>
            <a:r>
              <a:rPr lang="en-US" sz="6000" b="1" dirty="0" smtClean="0"/>
              <a:t>I have a list of co-expressed mRNAs (Transcriptome)….</a:t>
            </a:r>
          </a:p>
          <a:p>
            <a:pPr algn="ctr"/>
            <a:r>
              <a:rPr lang="en-US" sz="5400" b="1" dirty="0" smtClean="0">
                <a:solidFill>
                  <a:srgbClr val="000099"/>
                </a:solidFill>
              </a:rPr>
              <a:t>I want to find the shared cis-elements – Known and Novel</a:t>
            </a:r>
            <a:endParaRPr lang="en-US" sz="5400" b="1" dirty="0">
              <a:solidFill>
                <a:srgbClr val="000099"/>
              </a:solidFill>
            </a:endParaRPr>
          </a:p>
        </p:txBody>
      </p:sp>
      <p:sp>
        <p:nvSpPr>
          <p:cNvPr id="6" name="TextBox 5"/>
          <p:cNvSpPr txBox="1"/>
          <p:nvPr/>
        </p:nvSpPr>
        <p:spPr>
          <a:xfrm>
            <a:off x="381000" y="1828800"/>
            <a:ext cx="16840200" cy="11726287"/>
          </a:xfrm>
          <a:prstGeom prst="rect">
            <a:avLst/>
          </a:prstGeom>
          <a:noFill/>
        </p:spPr>
        <p:txBody>
          <a:bodyPr wrap="square" rtlCol="0">
            <a:spAutoFit/>
          </a:bodyPr>
          <a:lstStyle/>
          <a:p>
            <a:pPr marL="742950" indent="-742950">
              <a:buClr>
                <a:srgbClr val="006600"/>
              </a:buClr>
              <a:buSzPct val="85000"/>
              <a:buFont typeface="Wingdings" pitchFamily="2" charset="2"/>
              <a:buChar char="q"/>
            </a:pPr>
            <a:r>
              <a:rPr lang="en-US" sz="5400" dirty="0" smtClean="0"/>
              <a:t>Known transcription factor binding sites (TFBS)</a:t>
            </a:r>
          </a:p>
          <a:p>
            <a:pPr marL="1657350" lvl="1" indent="-742950">
              <a:buClr>
                <a:srgbClr val="006600"/>
              </a:buClr>
              <a:buSzPct val="85000"/>
              <a:buFont typeface="Wingdings" pitchFamily="2" charset="2"/>
              <a:buChar char="v"/>
            </a:pPr>
            <a:r>
              <a:rPr lang="en-US" sz="5400" dirty="0" smtClean="0"/>
              <a:t>Conserved</a:t>
            </a:r>
          </a:p>
          <a:p>
            <a:pPr marL="2571750" lvl="2" indent="-742950">
              <a:buClr>
                <a:srgbClr val="006600"/>
              </a:buClr>
              <a:buSzPct val="85000"/>
              <a:buFont typeface="Arial" pitchFamily="34" charset="0"/>
              <a:buChar char="•"/>
            </a:pPr>
            <a:r>
              <a:rPr lang="en-US" sz="5400" dirty="0" smtClean="0"/>
              <a:t>oPOSSUM</a:t>
            </a:r>
          </a:p>
          <a:p>
            <a:pPr marL="2571750" lvl="2" indent="-742950">
              <a:buClr>
                <a:srgbClr val="006600"/>
              </a:buClr>
              <a:buSzPct val="85000"/>
              <a:buFont typeface="Arial" pitchFamily="34" charset="0"/>
              <a:buChar char="•"/>
            </a:pPr>
            <a:r>
              <a:rPr lang="en-US" sz="5400" dirty="0" smtClean="0"/>
              <a:t>DiRE</a:t>
            </a:r>
          </a:p>
          <a:p>
            <a:pPr marL="1657350" lvl="1" indent="-742950">
              <a:buClr>
                <a:srgbClr val="006600"/>
              </a:buClr>
              <a:buSzPct val="85000"/>
              <a:buFont typeface="Wingdings" pitchFamily="2" charset="2"/>
              <a:buChar char="v"/>
            </a:pPr>
            <a:r>
              <a:rPr lang="en-US" sz="5400" dirty="0" smtClean="0"/>
              <a:t>Non-conserved</a:t>
            </a:r>
          </a:p>
          <a:p>
            <a:pPr marL="2571750" lvl="2" indent="-742950">
              <a:buClr>
                <a:srgbClr val="006600"/>
              </a:buClr>
              <a:buSzPct val="85000"/>
              <a:buFont typeface="Arial" pitchFamily="34" charset="0"/>
              <a:buChar char="•"/>
            </a:pPr>
            <a:r>
              <a:rPr lang="en-US" sz="5400" dirty="0" smtClean="0"/>
              <a:t>Pscan</a:t>
            </a:r>
          </a:p>
          <a:p>
            <a:pPr marL="2571750" lvl="2" indent="-742950">
              <a:buClr>
                <a:srgbClr val="006600"/>
              </a:buClr>
              <a:buSzPct val="85000"/>
              <a:buFont typeface="Arial" pitchFamily="34" charset="0"/>
              <a:buChar char="•"/>
            </a:pPr>
            <a:r>
              <a:rPr lang="en-US" sz="5400" dirty="0" smtClean="0">
                <a:solidFill>
                  <a:srgbClr val="C00000"/>
                </a:solidFill>
              </a:rPr>
              <a:t>MatInspector</a:t>
            </a:r>
            <a:r>
              <a:rPr lang="en-US" sz="5400" dirty="0" smtClean="0"/>
              <a:t> (*Licensed)</a:t>
            </a:r>
          </a:p>
          <a:p>
            <a:pPr marL="742950" indent="-742950">
              <a:buClr>
                <a:srgbClr val="006600"/>
              </a:buClr>
              <a:buSzPct val="85000"/>
              <a:buFont typeface="Wingdings" pitchFamily="2" charset="2"/>
              <a:buChar char="q"/>
            </a:pPr>
            <a:r>
              <a:rPr lang="en-US" sz="5400" dirty="0" smtClean="0"/>
              <a:t>Unknown TFBS or Novel motifs</a:t>
            </a:r>
          </a:p>
          <a:p>
            <a:pPr marL="1657350" lvl="1" indent="-742950">
              <a:buClr>
                <a:srgbClr val="006600"/>
              </a:buClr>
              <a:buSzPct val="85000"/>
              <a:buFont typeface="Wingdings" pitchFamily="2" charset="2"/>
              <a:buChar char="v"/>
            </a:pPr>
            <a:r>
              <a:rPr lang="en-US" sz="5400" dirty="0" smtClean="0"/>
              <a:t>Conserved</a:t>
            </a:r>
          </a:p>
          <a:p>
            <a:pPr marL="2571750" lvl="2" indent="-742950">
              <a:buClr>
                <a:srgbClr val="006600"/>
              </a:buClr>
              <a:buSzPct val="85000"/>
              <a:buFont typeface="Arial" pitchFamily="34" charset="0"/>
              <a:buChar char="•"/>
            </a:pPr>
            <a:r>
              <a:rPr lang="en-US" sz="5400" dirty="0" smtClean="0"/>
              <a:t>oPOSSUM</a:t>
            </a:r>
          </a:p>
          <a:p>
            <a:pPr marL="2571750" lvl="2" indent="-742950">
              <a:buClr>
                <a:srgbClr val="006600"/>
              </a:buClr>
              <a:buSzPct val="85000"/>
              <a:buFont typeface="Arial" pitchFamily="34" charset="0"/>
              <a:buChar char="•"/>
            </a:pPr>
            <a:r>
              <a:rPr lang="en-US" sz="5400" dirty="0" smtClean="0">
                <a:solidFill>
                  <a:srgbClr val="C00000"/>
                </a:solidFill>
              </a:rPr>
              <a:t>Weeder-H</a:t>
            </a:r>
          </a:p>
          <a:p>
            <a:pPr marL="1657350" lvl="1" indent="-742950">
              <a:buClr>
                <a:srgbClr val="006600"/>
              </a:buClr>
              <a:buSzPct val="85000"/>
              <a:buFont typeface="Wingdings" pitchFamily="2" charset="2"/>
              <a:buChar char="v"/>
            </a:pPr>
            <a:r>
              <a:rPr lang="en-US" sz="5400" dirty="0" smtClean="0"/>
              <a:t>Non-conserved</a:t>
            </a:r>
          </a:p>
          <a:p>
            <a:pPr marL="2571750" lvl="2" indent="-742950">
              <a:buClr>
                <a:srgbClr val="006600"/>
              </a:buClr>
              <a:buSzPct val="85000"/>
              <a:buFont typeface="Arial" pitchFamily="34" charset="0"/>
              <a:buChar char="•"/>
            </a:pPr>
            <a:r>
              <a:rPr lang="en-US" sz="5400" dirty="0" smtClean="0">
                <a:solidFill>
                  <a:srgbClr val="C00000"/>
                </a:solidFill>
              </a:rPr>
              <a:t>MEME</a:t>
            </a:r>
          </a:p>
          <a:p>
            <a:pPr marL="2571750" lvl="2" indent="-742950">
              <a:buClr>
                <a:srgbClr val="006600"/>
              </a:buClr>
              <a:buSzPct val="85000"/>
              <a:buFont typeface="Arial" pitchFamily="34" charset="0"/>
              <a:buChar char="•"/>
            </a:pPr>
            <a:r>
              <a:rPr lang="en-US" sz="5400" dirty="0" smtClean="0">
                <a:solidFill>
                  <a:srgbClr val="C00000"/>
                </a:solidFill>
              </a:rPr>
              <a:t>Weeder</a:t>
            </a:r>
          </a:p>
        </p:txBody>
      </p:sp>
      <p:sp>
        <p:nvSpPr>
          <p:cNvPr id="9" name="TextBox 8"/>
          <p:cNvSpPr txBox="1"/>
          <p:nvPr/>
        </p:nvSpPr>
        <p:spPr>
          <a:xfrm>
            <a:off x="10210800" y="2890183"/>
            <a:ext cx="7848600" cy="6863417"/>
          </a:xfrm>
          <a:prstGeom prst="rect">
            <a:avLst/>
          </a:prstGeom>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742950" indent="-742950">
              <a:buFont typeface="+mj-lt"/>
              <a:buAutoNum type="arabicPeriod"/>
            </a:pPr>
            <a:r>
              <a:rPr lang="en-US" sz="4000" dirty="0" smtClean="0"/>
              <a:t>Each of these applications support different forms of input. Very few support probeset IDs. </a:t>
            </a:r>
          </a:p>
          <a:p>
            <a:pPr marL="742950" indent="-742950">
              <a:buFont typeface="+mj-lt"/>
              <a:buAutoNum type="arabicPeriod"/>
            </a:pPr>
            <a:r>
              <a:rPr lang="en-US" sz="4000" b="1" dirty="0" smtClean="0">
                <a:solidFill>
                  <a:srgbClr val="C00000"/>
                </a:solidFill>
              </a:rPr>
              <a:t>Red Font</a:t>
            </a:r>
            <a:r>
              <a:rPr lang="en-US" sz="4000" dirty="0" smtClean="0"/>
              <a:t>: Input sequence required; Do not support gene symbols, gene IDs, or accession numbers. The advantage is you can use them for scanning sequences from any species.</a:t>
            </a:r>
          </a:p>
          <a:p>
            <a:pPr marL="742950" indent="-742950">
              <a:buFont typeface="+mj-lt"/>
              <a:buAutoNum type="arabicPeriod"/>
            </a:pPr>
            <a:r>
              <a:rPr lang="en-US" sz="4000" dirty="0" smtClean="0"/>
              <a:t>*Licensed software: We have access to the licensed version.  </a:t>
            </a:r>
            <a:endParaRPr lang="en-US" sz="4000" dirty="0"/>
          </a:p>
        </p:txBody>
      </p:sp>
      <p:sp>
        <p:nvSpPr>
          <p:cNvPr id="7" name="TextBox 6"/>
          <p:cNvSpPr txBox="1"/>
          <p:nvPr/>
        </p:nvSpPr>
        <p:spPr>
          <a:xfrm>
            <a:off x="6477000" y="10071080"/>
            <a:ext cx="11582400" cy="3416320"/>
          </a:xfrm>
          <a:prstGeom prst="rect">
            <a:avLst/>
          </a:prstGeom>
          <a:solidFill>
            <a:srgbClr val="FF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marL="914400" indent="-914400">
              <a:buFont typeface="Arial" pitchFamily="34" charset="0"/>
              <a:buChar char="•"/>
            </a:pPr>
            <a:r>
              <a:rPr lang="en-US" sz="5400" b="1" dirty="0" smtClean="0">
                <a:solidFill>
                  <a:schemeClr val="bg1"/>
                </a:solidFill>
              </a:rPr>
              <a:t>Covered in the last workshop (Sept. 2009).</a:t>
            </a:r>
          </a:p>
          <a:p>
            <a:pPr marL="914400" indent="-914400">
              <a:buFont typeface="Arial" pitchFamily="34" charset="0"/>
              <a:buChar char="•"/>
            </a:pPr>
            <a:r>
              <a:rPr lang="en-US" sz="5400" b="1" dirty="0" smtClean="0">
                <a:solidFill>
                  <a:schemeClr val="bg1"/>
                </a:solidFill>
              </a:rPr>
              <a:t>Will not be covered today.</a:t>
            </a:r>
          </a:p>
          <a:p>
            <a:pPr marL="914400" indent="-914400">
              <a:buFont typeface="Arial" pitchFamily="34" charset="0"/>
              <a:buChar char="•"/>
            </a:pPr>
            <a:r>
              <a:rPr lang="en-US" sz="5400" b="1" dirty="0" smtClean="0">
                <a:solidFill>
                  <a:schemeClr val="bg1"/>
                </a:solidFill>
              </a:rPr>
              <a:t>Training material is available </a:t>
            </a:r>
            <a:r>
              <a:rPr lang="en-US" sz="5400" b="1" dirty="0" smtClean="0">
                <a:solidFill>
                  <a:schemeClr val="bg1"/>
                </a:solidFill>
              </a:rPr>
              <a:t>on-line.   </a:t>
            </a:r>
            <a:endParaRPr lang="en-US" sz="54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09800"/>
            <a:ext cx="14706600" cy="11172289"/>
          </a:xfrm>
          <a:prstGeom prst="rect">
            <a:avLst/>
          </a:prstGeom>
          <a:noFill/>
        </p:spPr>
        <p:txBody>
          <a:bodyPr wrap="square" rtlCol="0">
            <a:spAutoFit/>
          </a:bodyPr>
          <a:lstStyle/>
          <a:p>
            <a:pPr marL="742950" indent="-742950">
              <a:buFont typeface="Arial" pitchFamily="34" charset="0"/>
              <a:buChar char="•"/>
            </a:pPr>
            <a:r>
              <a:rPr lang="en-US" sz="7200" dirty="0" smtClean="0"/>
              <a:t>Gene Ontology</a:t>
            </a:r>
          </a:p>
          <a:p>
            <a:pPr marL="742950" indent="-742950">
              <a:buFont typeface="Arial" pitchFamily="34" charset="0"/>
              <a:buChar char="•"/>
            </a:pPr>
            <a:r>
              <a:rPr lang="en-US" sz="7200" dirty="0" smtClean="0"/>
              <a:t>Pathways</a:t>
            </a:r>
          </a:p>
          <a:p>
            <a:pPr marL="742950" indent="-742950">
              <a:buFont typeface="Arial" pitchFamily="34" charset="0"/>
              <a:buChar char="•"/>
            </a:pPr>
            <a:r>
              <a:rPr lang="en-US" sz="7200" dirty="0" smtClean="0"/>
              <a:t>Phenotype/Disease Association</a:t>
            </a:r>
          </a:p>
          <a:p>
            <a:pPr marL="742950" indent="-742950">
              <a:buFont typeface="Arial" pitchFamily="34" charset="0"/>
              <a:buChar char="•"/>
            </a:pPr>
            <a:r>
              <a:rPr lang="en-US" sz="7200" dirty="0" smtClean="0"/>
              <a:t>Protein Domains</a:t>
            </a:r>
          </a:p>
          <a:p>
            <a:pPr marL="742950" indent="-742950">
              <a:buFont typeface="Arial" pitchFamily="34" charset="0"/>
              <a:buChar char="•"/>
            </a:pPr>
            <a:r>
              <a:rPr lang="en-US" sz="7200" dirty="0" smtClean="0"/>
              <a:t>TFBS and </a:t>
            </a:r>
            <a:r>
              <a:rPr lang="en-US" sz="7200" dirty="0" err="1" smtClean="0"/>
              <a:t>microRNA</a:t>
            </a:r>
            <a:endParaRPr lang="en-US" sz="7200" dirty="0" smtClean="0"/>
          </a:p>
          <a:p>
            <a:pPr marL="742950" indent="-742950">
              <a:buFont typeface="Arial" pitchFamily="34" charset="0"/>
              <a:buChar char="•"/>
            </a:pPr>
            <a:r>
              <a:rPr lang="en-US" sz="7200" dirty="0" smtClean="0"/>
              <a:t>Protein Interactions</a:t>
            </a:r>
          </a:p>
          <a:p>
            <a:pPr marL="742950" indent="-742950">
              <a:buFont typeface="Arial" pitchFamily="34" charset="0"/>
              <a:buChar char="•"/>
            </a:pPr>
            <a:r>
              <a:rPr lang="en-US" sz="7200" dirty="0" smtClean="0"/>
              <a:t>Expression in other tissues/experiments</a:t>
            </a:r>
          </a:p>
          <a:p>
            <a:pPr marL="742950" indent="-742950">
              <a:buFont typeface="Arial" pitchFamily="34" charset="0"/>
              <a:buChar char="•"/>
            </a:pPr>
            <a:r>
              <a:rPr lang="en-US" sz="7200" dirty="0" smtClean="0"/>
              <a:t>Drug targets</a:t>
            </a:r>
          </a:p>
          <a:p>
            <a:pPr marL="742950" indent="-742950">
              <a:buFont typeface="Arial" pitchFamily="34" charset="0"/>
              <a:buChar char="•"/>
            </a:pPr>
            <a:r>
              <a:rPr lang="en-US" sz="7200" dirty="0" smtClean="0"/>
              <a:t>Literature co-citation…</a:t>
            </a:r>
            <a:endParaRPr lang="en-US" sz="7200" dirty="0"/>
          </a:p>
        </p:txBody>
      </p:sp>
      <p:sp>
        <p:nvSpPr>
          <p:cNvPr id="5" name="TextBox 4"/>
          <p:cNvSpPr txBox="1"/>
          <p:nvPr/>
        </p:nvSpPr>
        <p:spPr>
          <a:xfrm>
            <a:off x="0" y="0"/>
            <a:ext cx="18288000" cy="1015663"/>
          </a:xfrm>
          <a:prstGeom prst="rect">
            <a:avLst/>
          </a:prstGeom>
          <a:noFill/>
        </p:spPr>
        <p:txBody>
          <a:bodyPr wrap="square" rtlCol="0">
            <a:spAutoFit/>
          </a:bodyPr>
          <a:lstStyle/>
          <a:p>
            <a:pPr algn="ctr"/>
            <a:r>
              <a:rPr lang="en-US" sz="6000" b="1" dirty="0" smtClean="0"/>
              <a:t>I have a list of co-expressed mRNAs (</a:t>
            </a:r>
            <a:r>
              <a:rPr lang="en-US" sz="6000" b="1" dirty="0" err="1" smtClean="0"/>
              <a:t>Transcriptome</a:t>
            </a:r>
            <a:r>
              <a:rPr lang="en-US" sz="6000" b="1" dirty="0" smtClean="0"/>
              <a:t>)….</a:t>
            </a:r>
          </a:p>
        </p:txBody>
      </p:sp>
      <p:sp>
        <p:nvSpPr>
          <p:cNvPr id="7" name="TextBox 6"/>
          <p:cNvSpPr txBox="1"/>
          <p:nvPr/>
        </p:nvSpPr>
        <p:spPr>
          <a:xfrm>
            <a:off x="1752600" y="838200"/>
            <a:ext cx="14782800" cy="923330"/>
          </a:xfrm>
          <a:prstGeom prst="rect">
            <a:avLst/>
          </a:prstGeom>
          <a:noFill/>
        </p:spPr>
        <p:txBody>
          <a:bodyPr wrap="square" rtlCol="0">
            <a:spAutoFit/>
          </a:bodyPr>
          <a:lstStyle/>
          <a:p>
            <a:pPr marL="914400" indent="-914400" algn="ctr"/>
            <a:r>
              <a:rPr lang="en-US" sz="5400" b="1" u="sng" dirty="0" smtClean="0">
                <a:solidFill>
                  <a:srgbClr val="333399"/>
                </a:solidFill>
              </a:rPr>
              <a:t>Identify the underlying biological theme</a:t>
            </a:r>
          </a:p>
        </p:txBody>
      </p:sp>
      <p:sp>
        <p:nvSpPr>
          <p:cNvPr id="6" name="TextBox 5"/>
          <p:cNvSpPr txBox="1"/>
          <p:nvPr/>
        </p:nvSpPr>
        <p:spPr>
          <a:xfrm>
            <a:off x="1905000" y="1591270"/>
            <a:ext cx="14782800" cy="923330"/>
          </a:xfrm>
          <a:prstGeom prst="rect">
            <a:avLst/>
          </a:prstGeom>
          <a:noFill/>
        </p:spPr>
        <p:txBody>
          <a:bodyPr wrap="square" rtlCol="0">
            <a:spAutoFit/>
          </a:bodyPr>
          <a:lstStyle/>
          <a:p>
            <a:pPr marL="914400" indent="-914400" algn="ctr"/>
            <a:r>
              <a:rPr lang="en-US" sz="5400" b="1" dirty="0" smtClean="0">
                <a:solidFill>
                  <a:srgbClr val="FF0000"/>
                </a:solidFill>
              </a:rPr>
              <a:t>What are my genes “enriched” for?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 </a:t>
            </a:r>
            <a:endParaRPr lang="en-US" sz="6000" b="1" dirty="0">
              <a:solidFill>
                <a:srgbClr val="FF0000"/>
              </a:solidFill>
            </a:endParaRPr>
          </a:p>
        </p:txBody>
      </p:sp>
      <p:pic>
        <p:nvPicPr>
          <p:cNvPr id="12290" name="Picture 2" descr="C:\Documents and Settings\Anil Jegga\Desktop\Bioinfo_Workshop-2009\Images\ToppGeneSuite-1.png"/>
          <p:cNvPicPr>
            <a:picLocks noChangeAspect="1" noChangeArrowheads="1"/>
          </p:cNvPicPr>
          <p:nvPr/>
        </p:nvPicPr>
        <p:blipFill>
          <a:blip r:embed="rId2" cstate="print"/>
          <a:srcRect/>
          <a:stretch>
            <a:fillRect/>
          </a:stretch>
        </p:blipFill>
        <p:spPr bwMode="auto">
          <a:xfrm>
            <a:off x="266691" y="1295400"/>
            <a:ext cx="17717757" cy="11811000"/>
          </a:xfrm>
          <a:prstGeom prst="rect">
            <a:avLst/>
          </a:prstGeom>
          <a:noFill/>
        </p:spPr>
      </p:pic>
      <p:sp>
        <p:nvSpPr>
          <p:cNvPr id="14" name="Rounded Rectangle 13"/>
          <p:cNvSpPr/>
          <p:nvPr/>
        </p:nvSpPr>
        <p:spPr>
          <a:xfrm>
            <a:off x="3352800" y="3429001"/>
            <a:ext cx="14630400" cy="1143000"/>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TextBox 4"/>
          <p:cNvSpPr txBox="1"/>
          <p:nvPr/>
        </p:nvSpPr>
        <p:spPr>
          <a:xfrm>
            <a:off x="3810000" y="8011954"/>
            <a:ext cx="13563600" cy="5170646"/>
          </a:xfrm>
          <a:prstGeom prst="rect">
            <a:avLst/>
          </a:prstGeom>
          <a:solidFill>
            <a:srgbClr val="66FF33"/>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marL="742950" indent="-742950">
              <a:buAutoNum type="arabicPeriod"/>
            </a:pPr>
            <a:r>
              <a:rPr lang="en-US" sz="6600" dirty="0" smtClean="0">
                <a:solidFill>
                  <a:srgbClr val="000099"/>
                </a:solidFill>
              </a:rPr>
              <a:t>Free for </a:t>
            </a:r>
            <a:r>
              <a:rPr lang="en-US" sz="6600" dirty="0" smtClean="0">
                <a:solidFill>
                  <a:srgbClr val="000099"/>
                </a:solidFill>
              </a:rPr>
              <a:t>use, no log-in required.</a:t>
            </a:r>
            <a:endParaRPr lang="en-US" sz="6600" dirty="0" smtClean="0">
              <a:solidFill>
                <a:srgbClr val="000099"/>
              </a:solidFill>
            </a:endParaRPr>
          </a:p>
          <a:p>
            <a:pPr marL="742950" indent="-742950">
              <a:buAutoNum type="arabicPeriod"/>
            </a:pPr>
            <a:r>
              <a:rPr lang="en-US" sz="6600" dirty="0" smtClean="0">
                <a:solidFill>
                  <a:srgbClr val="000099"/>
                </a:solidFill>
              </a:rPr>
              <a:t>Web-based, no need to install anything (except for applications to visualize or analyze networks)</a:t>
            </a:r>
            <a:endParaRPr lang="en-US" sz="6600" dirty="0" smtClean="0">
              <a:solidFill>
                <a:srgbClr val="000099"/>
              </a:solidFill>
            </a:endParaRPr>
          </a:p>
          <a:p>
            <a:pPr marL="742950" indent="-742950">
              <a:buAutoNum type="arabicPeriod"/>
            </a:pPr>
            <a:r>
              <a:rPr lang="en-US" sz="6600" dirty="0" smtClean="0">
                <a:solidFill>
                  <a:srgbClr val="000099"/>
                </a:solidFill>
              </a:rPr>
              <a:t>Validated and published </a:t>
            </a:r>
            <a:endParaRPr lang="en-US" sz="6600" dirty="0" smtClean="0">
              <a:solidFill>
                <a:srgbClr val="00009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2393</TotalTime>
  <Words>2012</Words>
  <Application>Microsoft Office PowerPoint</Application>
  <PresentationFormat>Custom</PresentationFormat>
  <Paragraphs>288</Paragraphs>
  <Slides>52</Slides>
  <Notes>2</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Office Theme</vt:lpstr>
      <vt:lpstr>1_Office Theme</vt:lpstr>
      <vt:lpstr>Functional Enrichment Analysis &amp; Candidate Gene Ranking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Anil Jegga</dc:creator>
  <cp:lastModifiedBy>Anil Jegga</cp:lastModifiedBy>
  <cp:revision>287</cp:revision>
  <dcterms:created xsi:type="dcterms:W3CDTF">2007-09-16T20:12:54Z</dcterms:created>
  <dcterms:modified xsi:type="dcterms:W3CDTF">2010-05-17T15:01:19Z</dcterms:modified>
</cp:coreProperties>
</file>