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95"/>
  </p:notesMasterIdLst>
  <p:handoutMasterIdLst>
    <p:handoutMasterId r:id="rId96"/>
  </p:handoutMasterIdLst>
  <p:sldIdLst>
    <p:sldId id="287" r:id="rId3"/>
    <p:sldId id="296" r:id="rId4"/>
    <p:sldId id="378" r:id="rId5"/>
    <p:sldId id="258" r:id="rId6"/>
    <p:sldId id="311" r:id="rId7"/>
    <p:sldId id="312" r:id="rId8"/>
    <p:sldId id="299" r:id="rId9"/>
    <p:sldId id="300" r:id="rId10"/>
    <p:sldId id="301" r:id="rId11"/>
    <p:sldId id="302" r:id="rId12"/>
    <p:sldId id="303" r:id="rId13"/>
    <p:sldId id="307" r:id="rId14"/>
    <p:sldId id="304" r:id="rId15"/>
    <p:sldId id="305" r:id="rId16"/>
    <p:sldId id="306" r:id="rId17"/>
    <p:sldId id="310" r:id="rId18"/>
    <p:sldId id="309" r:id="rId19"/>
    <p:sldId id="313" r:id="rId20"/>
    <p:sldId id="308" r:id="rId21"/>
    <p:sldId id="314" r:id="rId22"/>
    <p:sldId id="320" r:id="rId23"/>
    <p:sldId id="321" r:id="rId24"/>
    <p:sldId id="325" r:id="rId25"/>
    <p:sldId id="324" r:id="rId26"/>
    <p:sldId id="322" r:id="rId27"/>
    <p:sldId id="329" r:id="rId28"/>
    <p:sldId id="330" r:id="rId29"/>
    <p:sldId id="331" r:id="rId30"/>
    <p:sldId id="327" r:id="rId31"/>
    <p:sldId id="328" r:id="rId32"/>
    <p:sldId id="273" r:id="rId33"/>
    <p:sldId id="334" r:id="rId34"/>
    <p:sldId id="264" r:id="rId35"/>
    <p:sldId id="339" r:id="rId36"/>
    <p:sldId id="265" r:id="rId37"/>
    <p:sldId id="335" r:id="rId38"/>
    <p:sldId id="336" r:id="rId39"/>
    <p:sldId id="266" r:id="rId40"/>
    <p:sldId id="268" r:id="rId41"/>
    <p:sldId id="269" r:id="rId42"/>
    <p:sldId id="270" r:id="rId43"/>
    <p:sldId id="337" r:id="rId44"/>
    <p:sldId id="338" r:id="rId45"/>
    <p:sldId id="316" r:id="rId46"/>
    <p:sldId id="260" r:id="rId47"/>
    <p:sldId id="259" r:id="rId48"/>
    <p:sldId id="333" r:id="rId49"/>
    <p:sldId id="340" r:id="rId50"/>
    <p:sldId id="332" r:id="rId51"/>
    <p:sldId id="341" r:id="rId52"/>
    <p:sldId id="372" r:id="rId53"/>
    <p:sldId id="377" r:id="rId54"/>
    <p:sldId id="373" r:id="rId55"/>
    <p:sldId id="374" r:id="rId56"/>
    <p:sldId id="375" r:id="rId57"/>
    <p:sldId id="376" r:id="rId58"/>
    <p:sldId id="343" r:id="rId59"/>
    <p:sldId id="344" r:id="rId60"/>
    <p:sldId id="345" r:id="rId61"/>
    <p:sldId id="346" r:id="rId62"/>
    <p:sldId id="352" r:id="rId63"/>
    <p:sldId id="347" r:id="rId64"/>
    <p:sldId id="351" r:id="rId65"/>
    <p:sldId id="350" r:id="rId66"/>
    <p:sldId id="355" r:id="rId67"/>
    <p:sldId id="358" r:id="rId68"/>
    <p:sldId id="360" r:id="rId69"/>
    <p:sldId id="361" r:id="rId70"/>
    <p:sldId id="363" r:id="rId71"/>
    <p:sldId id="364" r:id="rId72"/>
    <p:sldId id="359" r:id="rId73"/>
    <p:sldId id="367" r:id="rId74"/>
    <p:sldId id="366" r:id="rId75"/>
    <p:sldId id="362" r:id="rId76"/>
    <p:sldId id="368" r:id="rId77"/>
    <p:sldId id="348" r:id="rId78"/>
    <p:sldId id="349" r:id="rId79"/>
    <p:sldId id="353" r:id="rId80"/>
    <p:sldId id="354" r:id="rId81"/>
    <p:sldId id="274" r:id="rId82"/>
    <p:sldId id="261" r:id="rId83"/>
    <p:sldId id="379" r:id="rId84"/>
    <p:sldId id="380" r:id="rId85"/>
    <p:sldId id="381" r:id="rId86"/>
    <p:sldId id="382" r:id="rId87"/>
    <p:sldId id="275" r:id="rId88"/>
    <p:sldId id="285" r:id="rId89"/>
    <p:sldId id="369" r:id="rId90"/>
    <p:sldId id="370" r:id="rId91"/>
    <p:sldId id="383" r:id="rId92"/>
    <p:sldId id="385" r:id="rId93"/>
    <p:sldId id="384" r:id="rId94"/>
  </p:sldIdLst>
  <p:sldSz cx="18288000" cy="13716000"/>
  <p:notesSz cx="6858000" cy="92964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FFFF"/>
    <a:srgbClr val="333399"/>
    <a:srgbClr val="006600"/>
    <a:srgbClr val="FFFFCC"/>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9" d="100"/>
          <a:sy n="49" d="100"/>
        </p:scale>
        <p:origin x="-270" y="-126"/>
      </p:cViewPr>
      <p:guideLst>
        <p:guide orient="horz" pos="4416"/>
        <p:guide pos="5760"/>
      </p:guideLst>
    </p:cSldViewPr>
  </p:slideViewPr>
  <p:notesTextViewPr>
    <p:cViewPr>
      <p:scale>
        <a:sx n="100" d="100"/>
        <a:sy n="100" d="100"/>
      </p:scale>
      <p:origin x="0" y="0"/>
    </p:cViewPr>
  </p:notesTextViewPr>
  <p:sorterViewPr>
    <p:cViewPr>
      <p:scale>
        <a:sx n="40" d="100"/>
        <a:sy n="40" d="100"/>
      </p:scale>
      <p:origin x="0" y="740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1CE954C-F862-4F2D-9EF7-EBBB37BCD25C}" type="datetimeFigureOut">
              <a:rPr lang="en-US" smtClean="0"/>
              <a:pPr/>
              <a:t>9/28/2009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750C3C3-20E2-4B9A-B28C-70D4C242762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478D92-CC2A-457C-991F-D570080BE20B}" type="datetimeFigureOut">
              <a:rPr lang="en-US" smtClean="0"/>
              <a:pPr/>
              <a:t>9/28/2009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9923592-189F-4094-A772-74B06B53AA5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BFBC7-C95B-41BC-A614-1A2647649078}" type="slidenum">
              <a:rPr lang="en-US"/>
              <a:pPr/>
              <a:t>31</a:t>
            </a:fld>
            <a:endParaRPr lang="en-US" dirty="0"/>
          </a:p>
        </p:txBody>
      </p:sp>
      <p:sp>
        <p:nvSpPr>
          <p:cNvPr id="1031170" name="Rectangle 2"/>
          <p:cNvSpPr>
            <a:spLocks noGrp="1" noRot="1" noChangeAspect="1" noChangeArrowheads="1" noTextEdit="1"/>
          </p:cNvSpPr>
          <p:nvPr>
            <p:ph type="sldImg"/>
          </p:nvPr>
        </p:nvSpPr>
        <p:spPr>
          <a:xfrm>
            <a:off x="1104900" y="696913"/>
            <a:ext cx="4648200" cy="3486150"/>
          </a:xfrm>
          <a:ln/>
        </p:spPr>
      </p:sp>
      <p:sp>
        <p:nvSpPr>
          <p:cNvPr id="1031171"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BFBC7-C95B-41BC-A614-1A2647649078}" type="slidenum">
              <a:rPr lang="en-US"/>
              <a:pPr/>
              <a:t>32</a:t>
            </a:fld>
            <a:endParaRPr lang="en-US" dirty="0"/>
          </a:p>
        </p:txBody>
      </p:sp>
      <p:sp>
        <p:nvSpPr>
          <p:cNvPr id="1031170" name="Rectangle 2"/>
          <p:cNvSpPr>
            <a:spLocks noGrp="1" noRot="1" noChangeAspect="1" noChangeArrowheads="1" noTextEdit="1"/>
          </p:cNvSpPr>
          <p:nvPr>
            <p:ph type="sldImg"/>
          </p:nvPr>
        </p:nvSpPr>
        <p:spPr>
          <a:xfrm>
            <a:off x="1104900" y="696913"/>
            <a:ext cx="4648200" cy="3486150"/>
          </a:xfrm>
          <a:ln/>
        </p:spPr>
      </p:sp>
      <p:sp>
        <p:nvSpPr>
          <p:cNvPr id="1031171"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BFBC7-C95B-41BC-A614-1A2647649078}" type="slidenum">
              <a:rPr lang="en-US"/>
              <a:pPr/>
              <a:t>36</a:t>
            </a:fld>
            <a:endParaRPr lang="en-US" dirty="0"/>
          </a:p>
        </p:txBody>
      </p:sp>
      <p:sp>
        <p:nvSpPr>
          <p:cNvPr id="1031170" name="Rectangle 2"/>
          <p:cNvSpPr>
            <a:spLocks noGrp="1" noRot="1" noChangeAspect="1" noChangeArrowheads="1" noTextEdit="1"/>
          </p:cNvSpPr>
          <p:nvPr>
            <p:ph type="sldImg"/>
          </p:nvPr>
        </p:nvSpPr>
        <p:spPr>
          <a:xfrm>
            <a:off x="1104900" y="696913"/>
            <a:ext cx="4648200" cy="3486150"/>
          </a:xfrm>
          <a:ln/>
        </p:spPr>
      </p:sp>
      <p:sp>
        <p:nvSpPr>
          <p:cNvPr id="1031171"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6BFBC7-C95B-41BC-A614-1A2647649078}" type="slidenum">
              <a:rPr lang="en-US"/>
              <a:pPr/>
              <a:t>37</a:t>
            </a:fld>
            <a:endParaRPr lang="en-US" dirty="0"/>
          </a:p>
        </p:txBody>
      </p:sp>
      <p:sp>
        <p:nvSpPr>
          <p:cNvPr id="1031170" name="Rectangle 2"/>
          <p:cNvSpPr>
            <a:spLocks noGrp="1" noRot="1" noChangeAspect="1" noChangeArrowheads="1" noTextEdit="1"/>
          </p:cNvSpPr>
          <p:nvPr>
            <p:ph type="sldImg"/>
          </p:nvPr>
        </p:nvSpPr>
        <p:spPr>
          <a:xfrm>
            <a:off x="1104900" y="696913"/>
            <a:ext cx="4648200" cy="3486150"/>
          </a:xfrm>
          <a:ln/>
        </p:spPr>
      </p:sp>
      <p:sp>
        <p:nvSpPr>
          <p:cNvPr id="1031171"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3"/>
            <a:ext cx="155448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BD325-F912-4FB9-A14F-B6B274F01BAB}" type="datetimeFigureOut">
              <a:rPr lang="en-US" smtClean="0"/>
              <a:pPr/>
              <a:t>9/28/2009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CC841A-AC8C-466E-BC64-5A6E38C3D7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BD325-F912-4FB9-A14F-B6B274F01BAB}" type="datetimeFigureOut">
              <a:rPr lang="en-US" smtClean="0"/>
              <a:pPr/>
              <a:t>9/28/2009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CC841A-AC8C-466E-BC64-5A6E38C3D7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BD325-F912-4FB9-A14F-B6B274F01BAB}" type="datetimeFigureOut">
              <a:rPr lang="en-US" smtClean="0"/>
              <a:pPr/>
              <a:t>9/28/2009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CC841A-AC8C-466E-BC64-5A6E38C3D70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73E9F-FD9A-430E-ABD0-BB1BEC2059EF}" type="datetimeFigureOut">
              <a:rPr lang="en-US" smtClean="0"/>
              <a:pPr/>
              <a:t>9/28/2009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298457-F457-4051-8ADD-94FC92D290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6"/>
            <a:ext cx="16459200" cy="2286000"/>
          </a:xfrm>
          <a:prstGeom prst="rect">
            <a:avLst/>
          </a:prstGeom>
        </p:spPr>
        <p:txBody>
          <a:bodyPr vert="horz" lIns="182880" tIns="91440" rIns="182880" bIns="914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3200401"/>
            <a:ext cx="16459200" cy="9051926"/>
          </a:xfrm>
          <a:prstGeom prst="rect">
            <a:avLst/>
          </a:prstGeom>
        </p:spPr>
        <p:txBody>
          <a:bodyPr vert="horz" lIns="182880" tIns="91440" rIns="182880" bIns="91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12712702"/>
            <a:ext cx="4267200" cy="730250"/>
          </a:xfrm>
          <a:prstGeom prst="rect">
            <a:avLst/>
          </a:prstGeom>
        </p:spPr>
        <p:txBody>
          <a:bodyPr vert="horz" lIns="182880" tIns="91440" rIns="182880" bIns="91440" rtlCol="0" anchor="ctr"/>
          <a:lstStyle>
            <a:lvl1pPr algn="l">
              <a:defRPr sz="2400">
                <a:solidFill>
                  <a:schemeClr val="tx1">
                    <a:tint val="75000"/>
                  </a:schemeClr>
                </a:solidFill>
              </a:defRPr>
            </a:lvl1pPr>
          </a:lstStyle>
          <a:p>
            <a:fld id="{968BD325-F912-4FB9-A14F-B6B274F01BAB}" type="datetimeFigureOut">
              <a:rPr lang="en-US" smtClean="0"/>
              <a:pPr/>
              <a:t>9/28/2009</a:t>
            </a:fld>
            <a:endParaRPr lang="en-US" dirty="0"/>
          </a:p>
        </p:txBody>
      </p:sp>
      <p:sp>
        <p:nvSpPr>
          <p:cNvPr id="5" name="Footer Placeholder 4"/>
          <p:cNvSpPr>
            <a:spLocks noGrp="1"/>
          </p:cNvSpPr>
          <p:nvPr>
            <p:ph type="ftr" sz="quarter" idx="3"/>
          </p:nvPr>
        </p:nvSpPr>
        <p:spPr>
          <a:xfrm>
            <a:off x="6248400" y="12712702"/>
            <a:ext cx="5791200" cy="730250"/>
          </a:xfrm>
          <a:prstGeom prst="rect">
            <a:avLst/>
          </a:prstGeom>
        </p:spPr>
        <p:txBody>
          <a:bodyPr vert="horz" lIns="182880" tIns="91440" rIns="182880" bIns="9144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106400" y="12712702"/>
            <a:ext cx="4267200" cy="730250"/>
          </a:xfrm>
          <a:prstGeom prst="rect">
            <a:avLst/>
          </a:prstGeom>
        </p:spPr>
        <p:txBody>
          <a:bodyPr vert="horz" lIns="182880" tIns="91440" rIns="182880" bIns="91440" rtlCol="0" anchor="ctr"/>
          <a:lstStyle>
            <a:lvl1pPr algn="r">
              <a:defRPr sz="2400">
                <a:solidFill>
                  <a:schemeClr val="tx1">
                    <a:tint val="75000"/>
                  </a:schemeClr>
                </a:solidFill>
              </a:defRPr>
            </a:lvl1pPr>
          </a:lstStyle>
          <a:p>
            <a:fld id="{AFCC841A-AC8C-466E-BC64-5A6E38C3D7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iming>
    <p:tnLst>
      <p:par>
        <p:cTn id="1" dur="indefinite" restart="never" nodeType="tmRoot"/>
      </p:par>
    </p:tnLst>
  </p:timing>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6"/>
            <a:ext cx="16459200" cy="2286000"/>
          </a:xfrm>
          <a:prstGeom prst="rect">
            <a:avLst/>
          </a:prstGeom>
        </p:spPr>
        <p:txBody>
          <a:bodyPr vert="horz" lIns="182880" tIns="91440" rIns="182880" bIns="914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3200401"/>
            <a:ext cx="16459200" cy="9051926"/>
          </a:xfrm>
          <a:prstGeom prst="rect">
            <a:avLst/>
          </a:prstGeom>
        </p:spPr>
        <p:txBody>
          <a:bodyPr vert="horz" lIns="182880" tIns="91440" rIns="182880" bIns="914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12712702"/>
            <a:ext cx="4267200" cy="730250"/>
          </a:xfrm>
          <a:prstGeom prst="rect">
            <a:avLst/>
          </a:prstGeom>
        </p:spPr>
        <p:txBody>
          <a:bodyPr vert="horz" lIns="182880" tIns="91440" rIns="182880" bIns="91440" rtlCol="0" anchor="ctr"/>
          <a:lstStyle>
            <a:lvl1pPr algn="l">
              <a:defRPr sz="2400">
                <a:solidFill>
                  <a:schemeClr val="tx1">
                    <a:tint val="75000"/>
                  </a:schemeClr>
                </a:solidFill>
              </a:defRPr>
            </a:lvl1pPr>
          </a:lstStyle>
          <a:p>
            <a:fld id="{70573E9F-FD9A-430E-ABD0-BB1BEC2059EF}" type="datetimeFigureOut">
              <a:rPr lang="en-US" smtClean="0"/>
              <a:pPr/>
              <a:t>9/28/2009</a:t>
            </a:fld>
            <a:endParaRPr lang="en-US" dirty="0"/>
          </a:p>
        </p:txBody>
      </p:sp>
      <p:sp>
        <p:nvSpPr>
          <p:cNvPr id="5" name="Footer Placeholder 4"/>
          <p:cNvSpPr>
            <a:spLocks noGrp="1"/>
          </p:cNvSpPr>
          <p:nvPr>
            <p:ph type="ftr" sz="quarter" idx="3"/>
          </p:nvPr>
        </p:nvSpPr>
        <p:spPr>
          <a:xfrm>
            <a:off x="6248400" y="12712702"/>
            <a:ext cx="5791200" cy="730250"/>
          </a:xfrm>
          <a:prstGeom prst="rect">
            <a:avLst/>
          </a:prstGeom>
        </p:spPr>
        <p:txBody>
          <a:bodyPr vert="horz" lIns="182880" tIns="91440" rIns="182880" bIns="9144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106400" y="12712702"/>
            <a:ext cx="4267200" cy="730250"/>
          </a:xfrm>
          <a:prstGeom prst="rect">
            <a:avLst/>
          </a:prstGeom>
        </p:spPr>
        <p:txBody>
          <a:bodyPr vert="horz" lIns="182880" tIns="91440" rIns="182880" bIns="91440" rtlCol="0" anchor="ctr"/>
          <a:lstStyle>
            <a:lvl1pPr algn="r">
              <a:defRPr sz="2400">
                <a:solidFill>
                  <a:schemeClr val="tx1">
                    <a:tint val="75000"/>
                  </a:schemeClr>
                </a:solidFill>
              </a:defRPr>
            </a:lvl1pPr>
          </a:lstStyle>
          <a:p>
            <a:fld id="{6C298457-F457-4051-8ADD-94FC92D290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18288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1828800"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5900" indent="-571500" algn="l" defTabSz="182880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000" indent="-457200" algn="l" defTabSz="182880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0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48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hyperlink" Target="mailto:huan.xu@cchmc.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 Id="rId4" Type="http://schemas.openxmlformats.org/officeDocument/2006/relationships/image" Target="../media/image96.png"/></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4.xml"/><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7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4.xml"/><Relationship Id="rId4" Type="http://schemas.openxmlformats.org/officeDocument/2006/relationships/image" Target="../media/image118.png"/></Relationships>
</file>

<file path=ppt/slides/_rels/slide79.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8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3.xml"/><Relationship Id="rId4" Type="http://schemas.openxmlformats.org/officeDocument/2006/relationships/image" Target="../media/image12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xml"/><Relationship Id="rId5" Type="http://schemas.openxmlformats.org/officeDocument/2006/relationships/image" Target="../media/image133.png"/><Relationship Id="rId4" Type="http://schemas.openxmlformats.org/officeDocument/2006/relationships/image" Target="../media/image132.png"/></Relationships>
</file>

<file path=ppt/slides/_rels/slide8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hyperlink" Target="http://toppgene.cchmc.org/" TargetMode="External"/><Relationship Id="rId2" Type="http://schemas.openxmlformats.org/officeDocument/2006/relationships/hyperlink" Target="http://genometrafac.cchmc.org/" TargetMode="External"/><Relationship Id="rId1" Type="http://schemas.openxmlformats.org/officeDocument/2006/relationships/slideLayout" Target="../slideLayouts/slideLayout3.xml"/><Relationship Id="rId5" Type="http://schemas.openxmlformats.org/officeDocument/2006/relationships/hyperlink" Target="http://anil.cchmc.org/dhc" TargetMode="External"/><Relationship Id="rId4" Type="http://schemas.openxmlformats.org/officeDocument/2006/relationships/hyperlink" Target="http://toppcuster.cchmc.org/"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14249400" cy="2438400"/>
          </a:xfrm>
        </p:spPr>
        <p:txBody>
          <a:bodyPr>
            <a:normAutofit fontScale="90000"/>
          </a:bodyPr>
          <a:lstStyle/>
          <a:p>
            <a:r>
              <a:rPr lang="en-US" sz="10700" b="1" dirty="0" smtClean="0"/>
              <a:t>Know Your Transcriptome</a:t>
            </a:r>
            <a:r>
              <a:rPr lang="en-US" dirty="0" smtClean="0"/>
              <a:t/>
            </a:r>
            <a:br>
              <a:rPr lang="en-US" dirty="0" smtClean="0"/>
            </a:br>
            <a:r>
              <a:rPr lang="en-US" sz="6700" dirty="0" smtClean="0"/>
              <a:t>Integrative Bioinformatic Approaches</a:t>
            </a:r>
            <a:endParaRPr lang="en-US" sz="6700" dirty="0"/>
          </a:p>
        </p:txBody>
      </p:sp>
      <p:sp>
        <p:nvSpPr>
          <p:cNvPr id="4" name="Title 1"/>
          <p:cNvSpPr txBox="1">
            <a:spLocks/>
          </p:cNvSpPr>
          <p:nvPr/>
        </p:nvSpPr>
        <p:spPr>
          <a:xfrm>
            <a:off x="3733800" y="4114800"/>
            <a:ext cx="10820400" cy="2438400"/>
          </a:xfrm>
          <a:prstGeom prst="rect">
            <a:avLst/>
          </a:prstGeom>
        </p:spPr>
        <p:txBody>
          <a:bodyPr vert="horz" lIns="182880" tIns="91440" rIns="182880" bIns="91440" rtlCol="0" anchor="ctr">
            <a:normAutofit fontScale="97500"/>
          </a:bodyPr>
          <a:lstStyle/>
          <a:p>
            <a:pPr marL="0" marR="0" lvl="0" indent="0" algn="ctr" defTabSz="1828800" rtl="0" eaLnBrk="1" fontAlgn="auto" latinLnBrk="0" hangingPunct="1">
              <a:lnSpc>
                <a:spcPct val="100000"/>
              </a:lnSpc>
              <a:spcBef>
                <a:spcPct val="0"/>
              </a:spcBef>
              <a:spcAft>
                <a:spcPts val="0"/>
              </a:spcAft>
              <a:buClrTx/>
              <a:buSzTx/>
              <a:buFontTx/>
              <a:buNone/>
              <a:tabLst/>
              <a:defRPr/>
            </a:pPr>
            <a:r>
              <a:rPr kumimoji="0" lang="en-US" sz="6600" i="0" u="none" strike="noStrike" kern="1200" cap="none" spc="0" normalizeH="0" baseline="0" noProof="0" dirty="0" smtClean="0">
                <a:ln>
                  <a:noFill/>
                </a:ln>
                <a:solidFill>
                  <a:schemeClr val="tx1"/>
                </a:solidFill>
                <a:effectLst/>
                <a:uLnTx/>
                <a:uFillTx/>
                <a:latin typeface="+mj-lt"/>
                <a:ea typeface="+mj-ea"/>
                <a:cs typeface="+mj-cs"/>
              </a:rPr>
              <a:t>Anil Jegga</a:t>
            </a:r>
          </a:p>
          <a:p>
            <a:pPr marL="0" marR="0" lvl="0" indent="0" algn="ctr" defTabSz="1828800" rtl="0" eaLnBrk="1" fontAlgn="auto" latinLnBrk="0" hangingPunct="1">
              <a:lnSpc>
                <a:spcPct val="100000"/>
              </a:lnSpc>
              <a:spcBef>
                <a:spcPct val="0"/>
              </a:spcBef>
              <a:spcAft>
                <a:spcPts val="0"/>
              </a:spcAft>
              <a:buClrTx/>
              <a:buSzTx/>
              <a:buFontTx/>
              <a:buNone/>
              <a:tabLst/>
              <a:defRPr/>
            </a:pPr>
            <a:r>
              <a:rPr lang="en-US" sz="6600" dirty="0" smtClean="0">
                <a:latin typeface="+mj-lt"/>
                <a:ea typeface="+mj-ea"/>
                <a:cs typeface="+mj-cs"/>
              </a:rPr>
              <a:t>Biomedical Informatics</a:t>
            </a:r>
            <a:endParaRPr kumimoji="0" lang="en-US" sz="6600" i="0" u="none" strike="noStrike" kern="1200" cap="none" spc="0" normalizeH="0" baseline="0" noProof="0" dirty="0">
              <a:ln>
                <a:noFill/>
              </a:ln>
              <a:solidFill>
                <a:schemeClr val="tx1"/>
              </a:solidFill>
              <a:effectLst/>
              <a:uLnTx/>
              <a:uFillTx/>
              <a:latin typeface="+mj-lt"/>
              <a:ea typeface="+mj-ea"/>
              <a:cs typeface="+mj-cs"/>
            </a:endParaRPr>
          </a:p>
        </p:txBody>
      </p:sp>
      <p:grpSp>
        <p:nvGrpSpPr>
          <p:cNvPr id="7" name="Group 6"/>
          <p:cNvGrpSpPr/>
          <p:nvPr/>
        </p:nvGrpSpPr>
        <p:grpSpPr>
          <a:xfrm>
            <a:off x="15925800" y="179832"/>
            <a:ext cx="2225040" cy="2344293"/>
            <a:chOff x="15925800" y="179832"/>
            <a:chExt cx="2225040" cy="2344293"/>
          </a:xfrm>
        </p:grpSpPr>
        <p:pic>
          <p:nvPicPr>
            <p:cNvPr id="5" name="Picture 4" descr="CC_logo_tagline.jpeg"/>
            <p:cNvPicPr>
              <a:picLocks noChangeAspect="1"/>
            </p:cNvPicPr>
            <p:nvPr/>
          </p:nvPicPr>
          <p:blipFill>
            <a:blip r:embed="rId2" cstate="print"/>
            <a:stretch>
              <a:fillRect/>
            </a:stretch>
          </p:blipFill>
          <p:spPr>
            <a:xfrm>
              <a:off x="15925800" y="179832"/>
              <a:ext cx="2225040" cy="886968"/>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16687800" y="1219200"/>
              <a:ext cx="1304925" cy="1304925"/>
            </a:xfrm>
            <a:prstGeom prst="rect">
              <a:avLst/>
            </a:prstGeom>
            <a:noFill/>
          </p:spPr>
        </p:pic>
      </p:grpSp>
      <p:sp>
        <p:nvSpPr>
          <p:cNvPr id="9" name="Rectangle 8"/>
          <p:cNvSpPr/>
          <p:nvPr/>
        </p:nvSpPr>
        <p:spPr>
          <a:xfrm>
            <a:off x="381000" y="7010400"/>
            <a:ext cx="10210800" cy="6001643"/>
          </a:xfrm>
          <a:prstGeom prst="rect">
            <a:avLst/>
          </a:prstGeom>
        </p:spPr>
        <p:txBody>
          <a:bodyPr wrap="square">
            <a:spAutoFit/>
          </a:bodyPr>
          <a:lstStyle/>
          <a:p>
            <a:r>
              <a:rPr lang="en-US" sz="4800" dirty="0" smtClean="0"/>
              <a:t>Contact Information:</a:t>
            </a:r>
          </a:p>
          <a:p>
            <a:r>
              <a:rPr lang="en-US" sz="4800" dirty="0" smtClean="0"/>
              <a:t>Anil Jegga</a:t>
            </a:r>
          </a:p>
          <a:p>
            <a:r>
              <a:rPr lang="en-US" sz="4800" dirty="0" smtClean="0"/>
              <a:t>Biomedical Informatics</a:t>
            </a:r>
          </a:p>
          <a:p>
            <a:r>
              <a:rPr lang="en-US" sz="4800" dirty="0" smtClean="0"/>
              <a:t>Room # 232, S Building 10th Floor</a:t>
            </a:r>
          </a:p>
          <a:p>
            <a:r>
              <a:rPr lang="en-US" sz="4800" dirty="0" smtClean="0"/>
              <a:t>CCHMC</a:t>
            </a:r>
          </a:p>
          <a:p>
            <a:r>
              <a:rPr lang="en-US" sz="4800" dirty="0" smtClean="0"/>
              <a:t>Homepage: http://anil.cchmc.org</a:t>
            </a:r>
          </a:p>
          <a:p>
            <a:r>
              <a:rPr lang="en-US" sz="4800" dirty="0" smtClean="0"/>
              <a:t>Tel: 513-636-0261</a:t>
            </a:r>
          </a:p>
          <a:p>
            <a:r>
              <a:rPr lang="en-US" sz="4800" dirty="0" smtClean="0"/>
              <a:t>E-mail: </a:t>
            </a:r>
            <a:r>
              <a:rPr lang="en-US" sz="4800" b="1" u="sng" dirty="0" smtClean="0">
                <a:solidFill>
                  <a:srgbClr val="333399"/>
                </a:solidFill>
              </a:rPr>
              <a:t>anil.jegga@cchmc.org</a:t>
            </a:r>
            <a:r>
              <a:rPr lang="en-US" sz="4800" dirty="0" smtClean="0"/>
              <a:t> </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5122" name="Picture 2" descr="C:\Documents and Settings\Anil Jegga\Desktop\Bioinfo_Workshop-2009\Images\oPOSSUM-4.png"/>
          <p:cNvPicPr>
            <a:picLocks noChangeAspect="1" noChangeArrowheads="1"/>
          </p:cNvPicPr>
          <p:nvPr/>
        </p:nvPicPr>
        <p:blipFill>
          <a:blip r:embed="rId2"/>
          <a:srcRect/>
          <a:stretch>
            <a:fillRect/>
          </a:stretch>
        </p:blipFill>
        <p:spPr bwMode="auto">
          <a:xfrm>
            <a:off x="304800" y="1219200"/>
            <a:ext cx="14249400" cy="11528262"/>
          </a:xfrm>
          <a:prstGeom prst="rect">
            <a:avLst/>
          </a:prstGeom>
          <a:noFill/>
          <a:ln>
            <a:solidFill>
              <a:schemeClr val="tx1"/>
            </a:solidFill>
          </a:ln>
        </p:spPr>
      </p:pic>
      <p:sp>
        <p:nvSpPr>
          <p:cNvPr id="4" name="Rectangle 3"/>
          <p:cNvSpPr/>
          <p:nvPr/>
        </p:nvSpPr>
        <p:spPr>
          <a:xfrm>
            <a:off x="556098" y="5823626"/>
            <a:ext cx="3362528" cy="71336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09600" y="7315201"/>
            <a:ext cx="4114800" cy="685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3400" y="2819400"/>
            <a:ext cx="10515600" cy="609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715000" y="8686800"/>
            <a:ext cx="12192000"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800" dirty="0" smtClean="0">
                <a:solidFill>
                  <a:srgbClr val="000099"/>
                </a:solidFill>
              </a:rPr>
              <a:t>The Z-score statistic reflects the occurrence of the TFBS in the promoters of the co-expressed set compared to background.</a:t>
            </a:r>
            <a:endParaRPr lang="en-US" sz="4800" dirty="0">
              <a:solidFill>
                <a:srgbClr val="000099"/>
              </a:solidFill>
            </a:endParaRPr>
          </a:p>
        </p:txBody>
      </p:sp>
      <p:sp>
        <p:nvSpPr>
          <p:cNvPr id="8" name="Rectangle 7"/>
          <p:cNvSpPr/>
          <p:nvPr/>
        </p:nvSpPr>
        <p:spPr>
          <a:xfrm>
            <a:off x="9144000" y="4953000"/>
            <a:ext cx="8763000" cy="304698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800" dirty="0" smtClean="0">
                <a:solidFill>
                  <a:srgbClr val="000099"/>
                </a:solidFill>
              </a:rPr>
              <a:t>The Fisher statistic reflects the proportion of genes that contain the TFBS compared to background. </a:t>
            </a:r>
            <a:endParaRPr lang="en-US" sz="4800" dirty="0">
              <a:solidFill>
                <a:srgbClr val="00009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6146" name="Picture 2" descr="C:\Documents and Settings\Anil Jegga\Desktop\Bioinfo_Workshop-2009\Images\oPOSSUM-5a.png"/>
          <p:cNvPicPr>
            <a:picLocks noChangeAspect="1" noChangeArrowheads="1"/>
          </p:cNvPicPr>
          <p:nvPr/>
        </p:nvPicPr>
        <p:blipFill>
          <a:blip r:embed="rId2"/>
          <a:srcRect/>
          <a:stretch>
            <a:fillRect/>
          </a:stretch>
        </p:blipFill>
        <p:spPr bwMode="auto">
          <a:xfrm>
            <a:off x="304800" y="1219200"/>
            <a:ext cx="7696200" cy="4261173"/>
          </a:xfrm>
          <a:prstGeom prst="rect">
            <a:avLst/>
          </a:prstGeom>
          <a:noFill/>
          <a:ln w="38100">
            <a:solidFill>
              <a:srgbClr val="006600"/>
            </a:solidFill>
          </a:ln>
        </p:spPr>
      </p:pic>
      <p:pic>
        <p:nvPicPr>
          <p:cNvPr id="6147" name="Picture 3" descr="C:\Documents and Settings\Anil Jegga\Desktop\Bioinfo_Workshop-2009\Images\oPOSSUM-5b.png"/>
          <p:cNvPicPr>
            <a:picLocks noChangeAspect="1" noChangeArrowheads="1"/>
          </p:cNvPicPr>
          <p:nvPr/>
        </p:nvPicPr>
        <p:blipFill>
          <a:blip r:embed="rId3"/>
          <a:srcRect/>
          <a:stretch>
            <a:fillRect/>
          </a:stretch>
        </p:blipFill>
        <p:spPr bwMode="auto">
          <a:xfrm>
            <a:off x="4733084" y="990600"/>
            <a:ext cx="13554916" cy="3276600"/>
          </a:xfrm>
          <a:prstGeom prst="rect">
            <a:avLst/>
          </a:prstGeom>
          <a:noFill/>
          <a:ln w="38100">
            <a:solidFill>
              <a:srgbClr val="006600"/>
            </a:solidFill>
          </a:ln>
        </p:spPr>
      </p:pic>
      <p:pic>
        <p:nvPicPr>
          <p:cNvPr id="6148" name="Picture 4" descr="C:\Documents and Settings\Anil Jegga\Desktop\Bioinfo_Workshop-2009\Images\oPOSSUM-5c.png"/>
          <p:cNvPicPr>
            <a:picLocks noChangeAspect="1" noChangeArrowheads="1"/>
          </p:cNvPicPr>
          <p:nvPr/>
        </p:nvPicPr>
        <p:blipFill>
          <a:blip r:embed="rId4"/>
          <a:srcRect/>
          <a:stretch>
            <a:fillRect/>
          </a:stretch>
        </p:blipFill>
        <p:spPr bwMode="auto">
          <a:xfrm>
            <a:off x="2209800" y="9467998"/>
            <a:ext cx="13944600" cy="4019402"/>
          </a:xfrm>
          <a:prstGeom prst="rect">
            <a:avLst/>
          </a:prstGeom>
          <a:noFill/>
          <a:ln w="38100">
            <a:solidFill>
              <a:srgbClr val="006600"/>
            </a:solidFill>
          </a:ln>
        </p:spPr>
      </p:pic>
      <p:pic>
        <p:nvPicPr>
          <p:cNvPr id="6149" name="Picture 5" descr="C:\Documents and Settings\Anil Jegga\Desktop\Bioinfo_Workshop-2009\Images\oPOSSUM-5d.png"/>
          <p:cNvPicPr>
            <a:picLocks noChangeAspect="1" noChangeArrowheads="1"/>
          </p:cNvPicPr>
          <p:nvPr/>
        </p:nvPicPr>
        <p:blipFill>
          <a:blip r:embed="rId5"/>
          <a:srcRect/>
          <a:stretch>
            <a:fillRect/>
          </a:stretch>
        </p:blipFill>
        <p:spPr bwMode="auto">
          <a:xfrm>
            <a:off x="533400" y="5848350"/>
            <a:ext cx="17151338" cy="3295650"/>
          </a:xfrm>
          <a:prstGeom prst="rect">
            <a:avLst/>
          </a:prstGeom>
          <a:noFill/>
          <a:ln w="38100">
            <a:solidFill>
              <a:srgbClr val="006600"/>
            </a:solidFill>
          </a:ln>
        </p:spPr>
      </p:pic>
      <p:sp>
        <p:nvSpPr>
          <p:cNvPr id="7" name="Rectangle 6"/>
          <p:cNvSpPr/>
          <p:nvPr/>
        </p:nvSpPr>
        <p:spPr>
          <a:xfrm>
            <a:off x="304800" y="4724400"/>
            <a:ext cx="1066800" cy="990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rot="5400000">
            <a:off x="8763000" y="3200400"/>
            <a:ext cx="3733800" cy="1295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10248900" y="4914900"/>
            <a:ext cx="7620000" cy="2209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65979" y="8814881"/>
            <a:ext cx="3351178" cy="465306"/>
          </a:xfrm>
          <a:prstGeom prst="rect">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Anil Jegga\Desktop\Bioinfo_Workshop-2009\Images\oPOSSUM-5c.png"/>
          <p:cNvPicPr>
            <a:picLocks noChangeAspect="1" noChangeArrowheads="1"/>
          </p:cNvPicPr>
          <p:nvPr/>
        </p:nvPicPr>
        <p:blipFill>
          <a:blip r:embed="rId2"/>
          <a:srcRect/>
          <a:stretch>
            <a:fillRect/>
          </a:stretch>
        </p:blipFill>
        <p:spPr bwMode="auto">
          <a:xfrm>
            <a:off x="235613" y="4648200"/>
            <a:ext cx="17712277" cy="5105400"/>
          </a:xfrm>
          <a:prstGeom prst="rect">
            <a:avLst/>
          </a:prstGeom>
          <a:noFill/>
          <a:ln w="38100">
            <a:solidFill>
              <a:srgbClr val="006600"/>
            </a:solidFill>
          </a:ln>
        </p:spPr>
      </p:pic>
      <p:pic>
        <p:nvPicPr>
          <p:cNvPr id="6149" name="Picture 5" descr="C:\Documents and Settings\Anil Jegga\Desktop\Bioinfo_Workshop-2009\Images\oPOSSUM-5d.png"/>
          <p:cNvPicPr>
            <a:picLocks noChangeAspect="1" noChangeArrowheads="1"/>
          </p:cNvPicPr>
          <p:nvPr/>
        </p:nvPicPr>
        <p:blipFill>
          <a:blip r:embed="rId3"/>
          <a:srcRect/>
          <a:stretch>
            <a:fillRect/>
          </a:stretch>
        </p:blipFill>
        <p:spPr bwMode="auto">
          <a:xfrm>
            <a:off x="381000" y="533400"/>
            <a:ext cx="17151338" cy="3295650"/>
          </a:xfrm>
          <a:prstGeom prst="rect">
            <a:avLst/>
          </a:prstGeom>
          <a:noFill/>
          <a:ln w="38100">
            <a:solidFill>
              <a:srgbClr val="006600"/>
            </a:solidFill>
          </a:ln>
        </p:spPr>
      </p:pic>
      <p:sp>
        <p:nvSpPr>
          <p:cNvPr id="11" name="Rectangle 10"/>
          <p:cNvSpPr/>
          <p:nvPr/>
        </p:nvSpPr>
        <p:spPr>
          <a:xfrm>
            <a:off x="8001000" y="762000"/>
            <a:ext cx="1600200" cy="2743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744200" y="762000"/>
            <a:ext cx="1524000" cy="2743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28600" y="5486400"/>
            <a:ext cx="17678400" cy="76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28600" y="8001000"/>
            <a:ext cx="17678400" cy="76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7170" name="Picture 2" descr="C:\Documents and Settings\Anil Jegga\Desktop\Bioinfo_Workshop-2009\Images\oPOSSUM-Custom-1.png"/>
          <p:cNvPicPr>
            <a:picLocks noChangeAspect="1" noChangeArrowheads="1"/>
          </p:cNvPicPr>
          <p:nvPr/>
        </p:nvPicPr>
        <p:blipFill>
          <a:blip r:embed="rId2"/>
          <a:srcRect/>
          <a:stretch>
            <a:fillRect/>
          </a:stretch>
        </p:blipFill>
        <p:spPr bwMode="auto">
          <a:xfrm>
            <a:off x="152400" y="1676400"/>
            <a:ext cx="6400800" cy="9902898"/>
          </a:xfrm>
          <a:prstGeom prst="rect">
            <a:avLst/>
          </a:prstGeom>
          <a:noFill/>
          <a:ln>
            <a:solidFill>
              <a:srgbClr val="C00000"/>
            </a:solidFill>
          </a:ln>
        </p:spPr>
      </p:pic>
      <p:pic>
        <p:nvPicPr>
          <p:cNvPr id="7171" name="Picture 3" descr="C:\Documents and Settings\Anil Jegga\Desktop\Bioinfo_Workshop-2009\Images\oPOSSUM-Custom-2.png"/>
          <p:cNvPicPr>
            <a:picLocks noChangeAspect="1" noChangeArrowheads="1"/>
          </p:cNvPicPr>
          <p:nvPr/>
        </p:nvPicPr>
        <p:blipFill>
          <a:blip r:embed="rId3"/>
          <a:srcRect/>
          <a:stretch>
            <a:fillRect/>
          </a:stretch>
        </p:blipFill>
        <p:spPr bwMode="auto">
          <a:xfrm>
            <a:off x="6705600" y="3886200"/>
            <a:ext cx="11466513" cy="2676525"/>
          </a:xfrm>
          <a:prstGeom prst="rect">
            <a:avLst/>
          </a:prstGeom>
          <a:noFill/>
          <a:ln>
            <a:solidFill>
              <a:srgbClr val="C00000"/>
            </a:solidFill>
          </a:ln>
        </p:spPr>
      </p:pic>
      <p:pic>
        <p:nvPicPr>
          <p:cNvPr id="5" name="Picture 3" descr="C:\Documents and Settings\Anil Jegga\Desktop\Bioinfo_Workshop-2009\Images\oPOSSUM-options.png"/>
          <p:cNvPicPr>
            <a:picLocks noChangeAspect="1" noChangeArrowheads="1"/>
          </p:cNvPicPr>
          <p:nvPr/>
        </p:nvPicPr>
        <p:blipFill>
          <a:blip r:embed="rId4"/>
          <a:srcRect/>
          <a:stretch>
            <a:fillRect/>
          </a:stretch>
        </p:blipFill>
        <p:spPr bwMode="auto">
          <a:xfrm>
            <a:off x="7239000" y="990600"/>
            <a:ext cx="10164501" cy="1676400"/>
          </a:xfrm>
          <a:prstGeom prst="rect">
            <a:avLst/>
          </a:prstGeom>
          <a:noFill/>
        </p:spPr>
      </p:pic>
      <p:sp>
        <p:nvSpPr>
          <p:cNvPr id="6" name="Rounded Rectangle 5"/>
          <p:cNvSpPr/>
          <p:nvPr/>
        </p:nvSpPr>
        <p:spPr>
          <a:xfrm>
            <a:off x="10820400" y="1905000"/>
            <a:ext cx="2286000" cy="838200"/>
          </a:xfrm>
          <a:prstGeom prst="roundRect">
            <a:avLst>
              <a:gd name="adj" fmla="val 50000"/>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18288000" cy="1938992"/>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6000" b="1" dirty="0" smtClean="0"/>
              <a:t>Exercise 1: Use oPOSSUM to find shared conserved cis-elements in a group of co-expressed genes</a:t>
            </a:r>
            <a:endParaRPr lang="en-US" sz="6000" b="1" dirty="0">
              <a:solidFill>
                <a:srgbClr val="FF0000"/>
              </a:solidFill>
            </a:endParaRPr>
          </a:p>
        </p:txBody>
      </p:sp>
      <p:sp>
        <p:nvSpPr>
          <p:cNvPr id="5" name="TextBox 4"/>
          <p:cNvSpPr txBox="1"/>
          <p:nvPr/>
        </p:nvSpPr>
        <p:spPr>
          <a:xfrm>
            <a:off x="381000" y="2438400"/>
            <a:ext cx="17449800" cy="3046988"/>
          </a:xfrm>
          <a:prstGeom prst="rect">
            <a:avLst/>
          </a:prstGeom>
          <a:noFill/>
        </p:spPr>
        <p:txBody>
          <a:bodyPr wrap="square" rtlCol="0">
            <a:spAutoFit/>
          </a:bodyPr>
          <a:lstStyle/>
          <a:p>
            <a:pPr marL="1143000" indent="-1143000">
              <a:buFont typeface="+mj-lt"/>
              <a:buAutoNum type="arabicPeriod"/>
            </a:pPr>
            <a:r>
              <a:rPr lang="en-US" sz="4800" b="1" dirty="0" smtClean="0">
                <a:solidFill>
                  <a:srgbClr val="000099"/>
                </a:solidFill>
              </a:rPr>
              <a:t>Download the example dataset (file “Example-Set-1.xls” – rt. click and “save as” from http://</a:t>
            </a:r>
            <a:r>
              <a:rPr lang="en-US" sz="4800" b="1" dirty="0" smtClean="0">
                <a:solidFill>
                  <a:srgbClr val="000099"/>
                </a:solidFill>
              </a:rPr>
              <a:t>anil.cchmc.org/dhc.html</a:t>
            </a:r>
            <a:endParaRPr lang="en-US" sz="4800" b="1" dirty="0" smtClean="0">
              <a:solidFill>
                <a:srgbClr val="000099"/>
              </a:solidFill>
            </a:endParaRPr>
          </a:p>
          <a:p>
            <a:pPr marL="1143000" indent="-1143000">
              <a:buFont typeface="+mj-lt"/>
              <a:buAutoNum type="arabicPeriod"/>
            </a:pPr>
            <a:r>
              <a:rPr lang="en-US" sz="4800" b="1" dirty="0" smtClean="0">
                <a:solidFill>
                  <a:srgbClr val="000099"/>
                </a:solidFill>
              </a:rPr>
              <a:t>Copy 20 or 25 </a:t>
            </a:r>
            <a:r>
              <a:rPr lang="en-US" sz="4800" b="1" u="sng" dirty="0" smtClean="0">
                <a:solidFill>
                  <a:srgbClr val="000099"/>
                </a:solidFill>
              </a:rPr>
              <a:t>gene IDs</a:t>
            </a:r>
            <a:r>
              <a:rPr lang="en-US" sz="4800" b="1" dirty="0" smtClean="0">
                <a:solidFill>
                  <a:srgbClr val="000099"/>
                </a:solidFill>
              </a:rPr>
              <a:t> from the downloaded file and use them for oPOSSUM analysis</a:t>
            </a:r>
            <a:endParaRPr lang="en-US" sz="4800" b="1" dirty="0">
              <a:solidFill>
                <a:srgbClr val="000099"/>
              </a:solidFill>
            </a:endParaRPr>
          </a:p>
        </p:txBody>
      </p:sp>
      <p:sp>
        <p:nvSpPr>
          <p:cNvPr id="6" name="TextBox 5"/>
          <p:cNvSpPr txBox="1"/>
          <p:nvPr/>
        </p:nvSpPr>
        <p:spPr>
          <a:xfrm>
            <a:off x="1143000" y="5715000"/>
            <a:ext cx="16383000" cy="7478970"/>
          </a:xfrm>
          <a:prstGeom prst="rect">
            <a:avLst/>
          </a:prstGeom>
          <a:noFill/>
          <a:ln w="53975" cmpd="thickThin">
            <a:solidFill>
              <a:schemeClr val="tx1"/>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US" sz="4800" b="1" u="sng" dirty="0" smtClean="0">
                <a:solidFill>
                  <a:schemeClr val="tx1"/>
                </a:solidFill>
              </a:rPr>
              <a:t>oPOSSUM Summary</a:t>
            </a:r>
            <a:r>
              <a:rPr lang="en-US" sz="4800" dirty="0" smtClean="0">
                <a:solidFill>
                  <a:schemeClr val="tx1"/>
                </a:solidFill>
              </a:rPr>
              <a:t>:</a:t>
            </a:r>
          </a:p>
          <a:p>
            <a:pPr marL="742950" indent="-742950">
              <a:buFont typeface="+mj-lt"/>
              <a:buAutoNum type="arabicPeriod"/>
            </a:pPr>
            <a:r>
              <a:rPr lang="en-US" sz="4800" dirty="0" smtClean="0">
                <a:solidFill>
                  <a:schemeClr val="tx1"/>
                </a:solidFill>
              </a:rPr>
              <a:t>For </a:t>
            </a:r>
            <a:r>
              <a:rPr lang="en-US" sz="4800" b="1" u="sng" dirty="0" smtClean="0">
                <a:solidFill>
                  <a:schemeClr val="tx1"/>
                </a:solidFill>
              </a:rPr>
              <a:t>conserved</a:t>
            </a:r>
            <a:r>
              <a:rPr lang="en-US" sz="4800" dirty="0" smtClean="0">
                <a:solidFill>
                  <a:schemeClr val="tx1"/>
                </a:solidFill>
              </a:rPr>
              <a:t> common cis-elements in a group of genes</a:t>
            </a:r>
          </a:p>
          <a:p>
            <a:pPr marL="742950" indent="-742950">
              <a:buFont typeface="+mj-lt"/>
              <a:buAutoNum type="arabicPeriod"/>
            </a:pPr>
            <a:r>
              <a:rPr lang="en-US" sz="4800" dirty="0" smtClean="0">
                <a:solidFill>
                  <a:schemeClr val="tx1"/>
                </a:solidFill>
              </a:rPr>
              <a:t>Supports human or mouse only</a:t>
            </a:r>
          </a:p>
          <a:p>
            <a:pPr marL="742950" indent="-742950">
              <a:buFont typeface="+mj-lt"/>
              <a:buAutoNum type="arabicPeriod"/>
            </a:pPr>
            <a:r>
              <a:rPr lang="en-US" sz="4800" dirty="0" smtClean="0">
                <a:solidFill>
                  <a:schemeClr val="tx1"/>
                </a:solidFill>
              </a:rPr>
              <a:t>Uses JASPAR matrices only which are not exhaustive</a:t>
            </a:r>
          </a:p>
          <a:p>
            <a:pPr marL="742950" indent="-742950">
              <a:buFont typeface="+mj-lt"/>
              <a:buAutoNum type="arabicPeriod"/>
            </a:pPr>
            <a:r>
              <a:rPr lang="en-US" sz="4800" dirty="0" smtClean="0">
                <a:solidFill>
                  <a:schemeClr val="tx1"/>
                </a:solidFill>
              </a:rPr>
              <a:t>Options to select the regions (max. 10 kb flanking region)</a:t>
            </a:r>
          </a:p>
          <a:p>
            <a:pPr marL="742950" indent="-742950">
              <a:buFont typeface="+mj-lt"/>
              <a:buAutoNum type="arabicPeriod"/>
            </a:pPr>
            <a:r>
              <a:rPr lang="en-US" sz="4800" dirty="0" smtClean="0">
                <a:solidFill>
                  <a:schemeClr val="tx1"/>
                </a:solidFill>
              </a:rPr>
              <a:t>Results indicate the TFBSs’ positions relative to the TSS and the coordinates are from the current genome assembly</a:t>
            </a:r>
          </a:p>
          <a:p>
            <a:pPr marL="742950" indent="-742950">
              <a:buFont typeface="+mj-lt"/>
              <a:buAutoNum type="arabicPeriod"/>
            </a:pPr>
            <a:r>
              <a:rPr lang="en-US" sz="4800" dirty="0" smtClean="0">
                <a:solidFill>
                  <a:schemeClr val="tx1"/>
                </a:solidFill>
              </a:rPr>
              <a:t>Supports selection of background set</a:t>
            </a:r>
          </a:p>
          <a:p>
            <a:pPr marL="742950" indent="-742950">
              <a:buFont typeface="+mj-lt"/>
              <a:buAutoNum type="arabicPeriod"/>
            </a:pPr>
            <a:r>
              <a:rPr lang="en-US" sz="4800" dirty="0" smtClean="0">
                <a:solidFill>
                  <a:schemeClr val="tx1"/>
                </a:solidFill>
              </a:rPr>
              <a:t>Does not support upload of your sequences; Input should be standard gene symbols or IDs or accession numbers</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62800" y="7696200"/>
            <a:ext cx="10515600" cy="646331"/>
          </a:xfrm>
          <a:prstGeom prst="rect">
            <a:avLst/>
          </a:prstGeom>
          <a:noFill/>
        </p:spPr>
        <p:txBody>
          <a:bodyPr wrap="square" rtlCol="0">
            <a:spAutoFit/>
          </a:bodyPr>
          <a:lstStyle/>
          <a:p>
            <a:endParaRPr lang="en-US" dirty="0"/>
          </a:p>
        </p:txBody>
      </p:sp>
      <p:sp>
        <p:nvSpPr>
          <p:cNvPr id="8" name="TextBox 7"/>
          <p:cNvSpPr txBox="1"/>
          <p:nvPr/>
        </p:nvSpPr>
        <p:spPr>
          <a:xfrm>
            <a:off x="228600" y="152400"/>
            <a:ext cx="12344400" cy="1219200"/>
          </a:xfrm>
          <a:prstGeom prst="rect">
            <a:avLst/>
          </a:prstGeom>
          <a:noFill/>
          <a:ln w="57150" cmpd="dbl">
            <a:solidFill>
              <a:schemeClr val="tx1"/>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US" b="1" u="sng" dirty="0" smtClean="0">
                <a:solidFill>
                  <a:schemeClr val="tx1"/>
                </a:solidFill>
              </a:rPr>
              <a:t>oPOSSUM Summary</a:t>
            </a:r>
            <a:r>
              <a:rPr lang="en-US" dirty="0" smtClean="0">
                <a:solidFill>
                  <a:schemeClr val="tx1"/>
                </a:solidFill>
              </a:rPr>
              <a:t>:</a:t>
            </a:r>
          </a:p>
          <a:p>
            <a:pPr marL="742950" indent="-742950">
              <a:buFont typeface="+mj-lt"/>
              <a:buAutoNum type="arabicPeriod" startAt="4"/>
            </a:pPr>
            <a:r>
              <a:rPr lang="en-US" dirty="0" smtClean="0">
                <a:solidFill>
                  <a:schemeClr val="tx1"/>
                </a:solidFill>
              </a:rPr>
              <a:t>Options to select the regions (max. 10 kb flanking region)</a:t>
            </a:r>
          </a:p>
        </p:txBody>
      </p:sp>
      <p:sp>
        <p:nvSpPr>
          <p:cNvPr id="9" name="TextBox 8"/>
          <p:cNvSpPr txBox="1"/>
          <p:nvPr/>
        </p:nvSpPr>
        <p:spPr>
          <a:xfrm>
            <a:off x="2209800" y="1295400"/>
            <a:ext cx="13563600" cy="1015663"/>
          </a:xfrm>
          <a:prstGeom prst="rect">
            <a:avLst/>
          </a:prstGeom>
          <a:noFill/>
        </p:spPr>
        <p:txBody>
          <a:bodyPr wrap="square" rtlCol="0">
            <a:spAutoFit/>
          </a:bodyPr>
          <a:lstStyle/>
          <a:p>
            <a:pPr algn="ctr"/>
            <a:r>
              <a:rPr lang="en-US" sz="6000" b="1" dirty="0" smtClean="0"/>
              <a:t>DiRE (http://dire.dcode.org/) </a:t>
            </a:r>
            <a:endParaRPr lang="en-US" sz="6000" b="1" dirty="0">
              <a:solidFill>
                <a:srgbClr val="FF0000"/>
              </a:solidFill>
            </a:endParaRPr>
          </a:p>
        </p:txBody>
      </p:sp>
      <p:pic>
        <p:nvPicPr>
          <p:cNvPr id="21" name="Picture 2" descr="C:\Documents and Settings\Anil Jegga\Desktop\Bioinfo_Workshop-2009\Images\DiRE-1.png"/>
          <p:cNvPicPr>
            <a:picLocks noChangeAspect="1" noChangeArrowheads="1"/>
          </p:cNvPicPr>
          <p:nvPr/>
        </p:nvPicPr>
        <p:blipFill>
          <a:blip r:embed="rId2"/>
          <a:srcRect/>
          <a:stretch>
            <a:fillRect/>
          </a:stretch>
        </p:blipFill>
        <p:spPr bwMode="auto">
          <a:xfrm>
            <a:off x="224826" y="2209800"/>
            <a:ext cx="10900374" cy="5943600"/>
          </a:xfrm>
          <a:prstGeom prst="rect">
            <a:avLst/>
          </a:prstGeom>
          <a:noFill/>
          <a:ln>
            <a:solidFill>
              <a:schemeClr val="tx1"/>
            </a:solidFill>
          </a:ln>
        </p:spPr>
      </p:pic>
      <p:pic>
        <p:nvPicPr>
          <p:cNvPr id="22" name="Picture 3" descr="C:\Documents and Settings\Anil Jegga\Desktop\Bioinfo_Workshop-2009\Images\DiRE-2.png"/>
          <p:cNvPicPr>
            <a:picLocks noChangeAspect="1" noChangeArrowheads="1"/>
          </p:cNvPicPr>
          <p:nvPr/>
        </p:nvPicPr>
        <p:blipFill>
          <a:blip r:embed="rId3"/>
          <a:srcRect t="16844"/>
          <a:stretch>
            <a:fillRect/>
          </a:stretch>
        </p:blipFill>
        <p:spPr bwMode="auto">
          <a:xfrm>
            <a:off x="12192000" y="2248346"/>
            <a:ext cx="4572000" cy="3009454"/>
          </a:xfrm>
          <a:prstGeom prst="rect">
            <a:avLst/>
          </a:prstGeom>
          <a:noFill/>
          <a:ln>
            <a:solidFill>
              <a:schemeClr val="tx1"/>
            </a:solidFill>
          </a:ln>
        </p:spPr>
      </p:pic>
      <p:pic>
        <p:nvPicPr>
          <p:cNvPr id="23" name="Picture 4" descr="C:\Documents and Settings\Anil Jegga\Desktop\Bioinfo_Workshop-2009\Images\DiRE-3.png"/>
          <p:cNvPicPr>
            <a:picLocks noChangeAspect="1" noChangeArrowheads="1"/>
          </p:cNvPicPr>
          <p:nvPr/>
        </p:nvPicPr>
        <p:blipFill>
          <a:blip r:embed="rId4"/>
          <a:srcRect b="24450"/>
          <a:stretch>
            <a:fillRect/>
          </a:stretch>
        </p:blipFill>
        <p:spPr bwMode="auto">
          <a:xfrm>
            <a:off x="10820400" y="5410200"/>
            <a:ext cx="7162800" cy="6060831"/>
          </a:xfrm>
          <a:prstGeom prst="rect">
            <a:avLst/>
          </a:prstGeom>
          <a:noFill/>
          <a:ln>
            <a:solidFill>
              <a:schemeClr val="tx1"/>
            </a:solidFill>
          </a:ln>
        </p:spPr>
      </p:pic>
      <p:pic>
        <p:nvPicPr>
          <p:cNvPr id="24" name="Picture 5" descr="C:\Documents and Settings\Anil Jegga\Desktop\Bioinfo_Workshop-2009\Images\DiRE-4.png"/>
          <p:cNvPicPr>
            <a:picLocks noChangeAspect="1" noChangeArrowheads="1"/>
          </p:cNvPicPr>
          <p:nvPr/>
        </p:nvPicPr>
        <p:blipFill>
          <a:blip r:embed="rId5"/>
          <a:srcRect b="26667"/>
          <a:stretch>
            <a:fillRect/>
          </a:stretch>
        </p:blipFill>
        <p:spPr bwMode="auto">
          <a:xfrm>
            <a:off x="248098" y="11734800"/>
            <a:ext cx="17952067" cy="1905000"/>
          </a:xfrm>
          <a:prstGeom prst="rect">
            <a:avLst/>
          </a:prstGeom>
          <a:noFill/>
          <a:ln w="38100">
            <a:solidFill>
              <a:srgbClr val="C00000"/>
            </a:solidFill>
          </a:ln>
        </p:spPr>
      </p:pic>
      <p:pic>
        <p:nvPicPr>
          <p:cNvPr id="25" name="Picture 6" descr="C:\Documents and Settings\Anil Jegga\Desktop\Bioinfo_Workshop-2009\Images\DiRE-6.png"/>
          <p:cNvPicPr>
            <a:picLocks noChangeAspect="1" noChangeArrowheads="1"/>
          </p:cNvPicPr>
          <p:nvPr/>
        </p:nvPicPr>
        <p:blipFill>
          <a:blip r:embed="rId6"/>
          <a:srcRect r="1125" b="18333"/>
          <a:stretch>
            <a:fillRect/>
          </a:stretch>
        </p:blipFill>
        <p:spPr bwMode="auto">
          <a:xfrm>
            <a:off x="4191000" y="7848600"/>
            <a:ext cx="3429000" cy="3733800"/>
          </a:xfrm>
          <a:prstGeom prst="rect">
            <a:avLst/>
          </a:prstGeom>
          <a:noFill/>
          <a:ln w="38100">
            <a:solidFill>
              <a:srgbClr val="C00000"/>
            </a:solidFill>
          </a:ln>
        </p:spPr>
      </p:pic>
      <p:sp>
        <p:nvSpPr>
          <p:cNvPr id="26" name="Curved Left Arrow 25"/>
          <p:cNvSpPr/>
          <p:nvPr/>
        </p:nvSpPr>
        <p:spPr>
          <a:xfrm>
            <a:off x="16764000" y="4267200"/>
            <a:ext cx="1066800" cy="2362200"/>
          </a:xfrm>
          <a:prstGeom prst="curvedLeftArrow">
            <a:avLst>
              <a:gd name="adj1" fmla="val 25000"/>
              <a:gd name="adj2" fmla="val 73707"/>
              <a:gd name="adj3" fmla="val 62137"/>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p:txBody>
      </p:sp>
      <p:sp>
        <p:nvSpPr>
          <p:cNvPr id="27" name="Right Arrow 26"/>
          <p:cNvSpPr/>
          <p:nvPr/>
        </p:nvSpPr>
        <p:spPr>
          <a:xfrm>
            <a:off x="10972800" y="3505200"/>
            <a:ext cx="1371600" cy="533400"/>
          </a:xfrm>
          <a:prstGeom prst="rightArrow">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28" name="Straight Arrow Connector 27"/>
          <p:cNvCxnSpPr/>
          <p:nvPr/>
        </p:nvCxnSpPr>
        <p:spPr>
          <a:xfrm rot="5400000">
            <a:off x="10668000" y="9448800"/>
            <a:ext cx="3733800" cy="838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25" idx="3"/>
          </p:cNvCxnSpPr>
          <p:nvPr/>
        </p:nvCxnSpPr>
        <p:spPr>
          <a:xfrm rot="10800000">
            <a:off x="7620000" y="9715500"/>
            <a:ext cx="3429000" cy="14859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90600" y="4800600"/>
            <a:ext cx="990600" cy="2514600"/>
          </a:xfrm>
          <a:prstGeom prst="rect">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ysDot"/>
              </a:ln>
            </a:endParaRPr>
          </a:p>
        </p:txBody>
      </p:sp>
      <p:sp>
        <p:nvSpPr>
          <p:cNvPr id="31" name="Rectangle 30"/>
          <p:cNvSpPr/>
          <p:nvPr/>
        </p:nvSpPr>
        <p:spPr>
          <a:xfrm>
            <a:off x="6019800" y="4191000"/>
            <a:ext cx="3276600" cy="2667000"/>
          </a:xfrm>
          <a:prstGeom prst="rect">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prstDash val="sysDot"/>
              </a:l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62200" y="0"/>
            <a:ext cx="13563600" cy="1015663"/>
          </a:xfrm>
          <a:prstGeom prst="rect">
            <a:avLst/>
          </a:prstGeom>
          <a:noFill/>
        </p:spPr>
        <p:txBody>
          <a:bodyPr wrap="square" rtlCol="0">
            <a:spAutoFit/>
          </a:bodyPr>
          <a:lstStyle/>
          <a:p>
            <a:pPr algn="ctr"/>
            <a:r>
              <a:rPr lang="en-US" sz="6000" b="1" dirty="0" smtClean="0"/>
              <a:t>DiRE (http://dire.dcode.org/) </a:t>
            </a:r>
            <a:endParaRPr lang="en-US" sz="6000" b="1" dirty="0">
              <a:solidFill>
                <a:srgbClr val="FF0000"/>
              </a:solidFill>
            </a:endParaRPr>
          </a:p>
        </p:txBody>
      </p:sp>
      <p:pic>
        <p:nvPicPr>
          <p:cNvPr id="24" name="Picture 5" descr="C:\Documents and Settings\Anil Jegga\Desktop\Bioinfo_Workshop-2009\Images\DiRE-4.png"/>
          <p:cNvPicPr>
            <a:picLocks noChangeAspect="1" noChangeArrowheads="1"/>
          </p:cNvPicPr>
          <p:nvPr/>
        </p:nvPicPr>
        <p:blipFill>
          <a:blip r:embed="rId2"/>
          <a:srcRect b="26667"/>
          <a:stretch>
            <a:fillRect/>
          </a:stretch>
        </p:blipFill>
        <p:spPr bwMode="auto">
          <a:xfrm>
            <a:off x="183533" y="1143000"/>
            <a:ext cx="17952067" cy="1905000"/>
          </a:xfrm>
          <a:prstGeom prst="rect">
            <a:avLst/>
          </a:prstGeom>
          <a:noFill/>
          <a:ln w="38100">
            <a:solidFill>
              <a:srgbClr val="C00000"/>
            </a:solidFill>
          </a:ln>
        </p:spPr>
      </p:pic>
      <p:pic>
        <p:nvPicPr>
          <p:cNvPr id="9218" name="Picture 2" descr="C:\Documents and Settings\Anil Jegga\Desktop\Bioinfo_Workshop-2009\Images\DiRE-5_ECRbrowser.png"/>
          <p:cNvPicPr>
            <a:picLocks noChangeAspect="1" noChangeArrowheads="1"/>
          </p:cNvPicPr>
          <p:nvPr/>
        </p:nvPicPr>
        <p:blipFill>
          <a:blip r:embed="rId3"/>
          <a:srcRect/>
          <a:stretch>
            <a:fillRect/>
          </a:stretch>
        </p:blipFill>
        <p:spPr bwMode="auto">
          <a:xfrm>
            <a:off x="381000" y="4067174"/>
            <a:ext cx="17521219" cy="9344026"/>
          </a:xfrm>
          <a:prstGeom prst="rect">
            <a:avLst/>
          </a:prstGeom>
          <a:noFill/>
          <a:ln>
            <a:solidFill>
              <a:srgbClr val="C00000"/>
            </a:solidFill>
          </a:ln>
        </p:spPr>
      </p:pic>
      <p:cxnSp>
        <p:nvCxnSpPr>
          <p:cNvPr id="17" name="Straight Arrow Connector 16"/>
          <p:cNvCxnSpPr/>
          <p:nvPr/>
        </p:nvCxnSpPr>
        <p:spPr>
          <a:xfrm rot="16200000" flipH="1">
            <a:off x="685800" y="2971800"/>
            <a:ext cx="1981200" cy="1371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0" y="3406914"/>
            <a:ext cx="10363200" cy="707886"/>
          </a:xfrm>
          <a:prstGeom prst="rect">
            <a:avLst/>
          </a:prstGeom>
          <a:noFill/>
        </p:spPr>
        <p:txBody>
          <a:bodyPr wrap="square" rtlCol="0">
            <a:spAutoFit/>
          </a:bodyPr>
          <a:lstStyle/>
          <a:p>
            <a:pPr algn="ctr"/>
            <a:r>
              <a:rPr lang="en-US" sz="4000" dirty="0" smtClean="0"/>
              <a:t>ECR-Browser (http://ecrbrowser.dcode.org/) </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18288000" cy="1938992"/>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6000" b="1" dirty="0" smtClean="0"/>
              <a:t>Exercise 2: Use DiRE to find shared conserved cis-elements in a group of co-expressed genes</a:t>
            </a:r>
            <a:endParaRPr lang="en-US" sz="6000" b="1" dirty="0">
              <a:solidFill>
                <a:srgbClr val="FF0000"/>
              </a:solidFill>
            </a:endParaRPr>
          </a:p>
        </p:txBody>
      </p:sp>
      <p:sp>
        <p:nvSpPr>
          <p:cNvPr id="5" name="TextBox 4"/>
          <p:cNvSpPr txBox="1"/>
          <p:nvPr/>
        </p:nvSpPr>
        <p:spPr>
          <a:xfrm>
            <a:off x="381000" y="2590800"/>
            <a:ext cx="17449800" cy="1569660"/>
          </a:xfrm>
          <a:prstGeom prst="rect">
            <a:avLst/>
          </a:prstGeom>
          <a:noFill/>
        </p:spPr>
        <p:txBody>
          <a:bodyPr wrap="square" rtlCol="0">
            <a:spAutoFit/>
          </a:bodyPr>
          <a:lstStyle/>
          <a:p>
            <a:pPr algn="ctr"/>
            <a:r>
              <a:rPr lang="en-US" sz="4800" b="1" dirty="0" smtClean="0">
                <a:solidFill>
                  <a:srgbClr val="000099"/>
                </a:solidFill>
              </a:rPr>
              <a:t>Use the same example dataset (downloaded file “Example-Set-1.xls”) and identify putative distant regulatory regions using DiRE</a:t>
            </a:r>
            <a:endParaRPr lang="en-US" sz="4800" b="1" dirty="0">
              <a:solidFill>
                <a:srgbClr val="000099"/>
              </a:solidFill>
            </a:endParaRPr>
          </a:p>
        </p:txBody>
      </p:sp>
      <p:sp>
        <p:nvSpPr>
          <p:cNvPr id="4" name="TextBox 3"/>
          <p:cNvSpPr txBox="1"/>
          <p:nvPr/>
        </p:nvSpPr>
        <p:spPr>
          <a:xfrm>
            <a:off x="457200" y="5313700"/>
            <a:ext cx="17449800" cy="8097499"/>
          </a:xfrm>
          <a:prstGeom prst="rect">
            <a:avLst/>
          </a:prstGeom>
          <a:noFill/>
          <a:ln w="57150" cmpd="dbl">
            <a:solidFill>
              <a:schemeClr val="tx1"/>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US" sz="4000" b="1" u="sng" dirty="0" smtClean="0">
                <a:solidFill>
                  <a:schemeClr val="tx1"/>
                </a:solidFill>
              </a:rPr>
              <a:t>DiRE Summary</a:t>
            </a:r>
            <a:r>
              <a:rPr lang="en-US" sz="4000" dirty="0" smtClean="0">
                <a:solidFill>
                  <a:schemeClr val="tx1"/>
                </a:solidFill>
              </a:rPr>
              <a:t>:</a:t>
            </a:r>
          </a:p>
          <a:p>
            <a:pPr marL="742950" indent="-742950">
              <a:buFont typeface="+mj-lt"/>
              <a:buAutoNum type="arabicPeriod"/>
            </a:pPr>
            <a:r>
              <a:rPr lang="en-US" sz="4000" dirty="0" smtClean="0">
                <a:solidFill>
                  <a:schemeClr val="tx1"/>
                </a:solidFill>
              </a:rPr>
              <a:t>DiRE's unique feature is the detection of </a:t>
            </a:r>
            <a:r>
              <a:rPr lang="en-US" sz="4000" b="1" u="sng" dirty="0" smtClean="0">
                <a:solidFill>
                  <a:schemeClr val="tx1"/>
                </a:solidFill>
              </a:rPr>
              <a:t>conserved</a:t>
            </a:r>
            <a:r>
              <a:rPr lang="en-US" sz="4000" dirty="0" smtClean="0">
                <a:solidFill>
                  <a:schemeClr val="tx1"/>
                </a:solidFill>
              </a:rPr>
              <a:t> REs outside of proximal promoter regions, as it takes advantage of the full gene locus to conduct the search. </a:t>
            </a:r>
          </a:p>
          <a:p>
            <a:pPr marL="742950" indent="-742950">
              <a:buFont typeface="+mj-lt"/>
              <a:buAutoNum type="arabicPeriod"/>
            </a:pPr>
            <a:r>
              <a:rPr lang="en-US" sz="4000" dirty="0" smtClean="0">
                <a:solidFill>
                  <a:schemeClr val="tx1"/>
                </a:solidFill>
              </a:rPr>
              <a:t>Supports human, mouse, and rat</a:t>
            </a:r>
          </a:p>
          <a:p>
            <a:pPr marL="742950" indent="-742950">
              <a:buFont typeface="+mj-lt"/>
              <a:buAutoNum type="arabicPeriod"/>
            </a:pPr>
            <a:r>
              <a:rPr lang="en-US" sz="4000" dirty="0" smtClean="0">
                <a:solidFill>
                  <a:schemeClr val="tx1"/>
                </a:solidFill>
              </a:rPr>
              <a:t>Uses TRANSFAC matrices which are more exhaustive than JASPAR matrices</a:t>
            </a:r>
          </a:p>
          <a:p>
            <a:pPr marL="742950" indent="-742950">
              <a:buFont typeface="+mj-lt"/>
              <a:buAutoNum type="arabicPeriod"/>
            </a:pPr>
            <a:r>
              <a:rPr lang="en-US" sz="4000" dirty="0" smtClean="0">
                <a:solidFill>
                  <a:schemeClr val="tx1"/>
                </a:solidFill>
              </a:rPr>
              <a:t>Limited options to select the regions for scanning</a:t>
            </a:r>
          </a:p>
          <a:p>
            <a:pPr marL="742950" indent="-742950">
              <a:buFont typeface="+mj-lt"/>
              <a:buAutoNum type="arabicPeriod"/>
            </a:pPr>
            <a:r>
              <a:rPr lang="en-US" sz="4000" dirty="0" smtClean="0">
                <a:solidFill>
                  <a:schemeClr val="tx1"/>
                </a:solidFill>
              </a:rPr>
              <a:t>Results indicate the context (promoter, intronic, or UTR, etc.) and the coordinates are from the current genome assembly</a:t>
            </a:r>
          </a:p>
          <a:p>
            <a:pPr marL="742950" indent="-742950">
              <a:buFont typeface="+mj-lt"/>
              <a:buAutoNum type="arabicPeriod"/>
            </a:pPr>
            <a:r>
              <a:rPr lang="en-US" sz="4000" dirty="0" smtClean="0">
                <a:solidFill>
                  <a:schemeClr val="tx1"/>
                </a:solidFill>
              </a:rPr>
              <a:t>Supports selection of background set</a:t>
            </a:r>
          </a:p>
          <a:p>
            <a:pPr marL="742950" indent="-742950">
              <a:buFont typeface="+mj-lt"/>
              <a:buAutoNum type="arabicPeriod"/>
            </a:pPr>
            <a:r>
              <a:rPr lang="en-US" sz="4000" dirty="0" smtClean="0">
                <a:solidFill>
                  <a:schemeClr val="tx1"/>
                </a:solidFill>
              </a:rPr>
              <a:t>Does not support upload of your sequences; Input should be standard gene symbols or IDs or accession numbers</a:t>
            </a:r>
          </a:p>
          <a:p>
            <a:pPr marL="742950" indent="-742950">
              <a:buFont typeface="+mj-lt"/>
              <a:buAutoNum type="arabicPeriod"/>
            </a:pPr>
            <a:r>
              <a:rPr lang="en-US" sz="4000" dirty="0" smtClean="0">
                <a:solidFill>
                  <a:schemeClr val="tx1"/>
                </a:solidFill>
              </a:rPr>
              <a:t>Connects to genome browser</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Pscan (http://159.149.109.9/pscan) </a:t>
            </a:r>
            <a:endParaRPr lang="en-US" sz="6000" b="1" dirty="0">
              <a:solidFill>
                <a:srgbClr val="FF0000"/>
              </a:solidFill>
            </a:endParaRPr>
          </a:p>
        </p:txBody>
      </p:sp>
      <p:pic>
        <p:nvPicPr>
          <p:cNvPr id="12290" name="Picture 2" descr="C:\Documents and Settings\Anil Jegga\Desktop\Bioinfo_Workshop-2009\Images\PScan-1.png"/>
          <p:cNvPicPr>
            <a:picLocks noChangeAspect="1" noChangeArrowheads="1"/>
          </p:cNvPicPr>
          <p:nvPr/>
        </p:nvPicPr>
        <p:blipFill>
          <a:blip r:embed="rId2"/>
          <a:srcRect/>
          <a:stretch>
            <a:fillRect/>
          </a:stretch>
        </p:blipFill>
        <p:spPr bwMode="auto">
          <a:xfrm>
            <a:off x="122036" y="1314449"/>
            <a:ext cx="17937364" cy="10111433"/>
          </a:xfrm>
          <a:prstGeom prst="rect">
            <a:avLst/>
          </a:prstGeom>
          <a:noFill/>
        </p:spPr>
      </p:pic>
      <p:sp>
        <p:nvSpPr>
          <p:cNvPr id="8" name="Rectangle 7"/>
          <p:cNvSpPr/>
          <p:nvPr/>
        </p:nvSpPr>
        <p:spPr>
          <a:xfrm>
            <a:off x="457200" y="4800600"/>
            <a:ext cx="6096000" cy="2590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C:\Documents and Settings\Anil Jegga\Desktop\Bioinfo_Workshop-2009\Images\PScan-2.png"/>
          <p:cNvPicPr>
            <a:picLocks noChangeAspect="1" noChangeArrowheads="1"/>
          </p:cNvPicPr>
          <p:nvPr/>
        </p:nvPicPr>
        <p:blipFill>
          <a:blip r:embed="rId2"/>
          <a:srcRect/>
          <a:stretch>
            <a:fillRect/>
          </a:stretch>
        </p:blipFill>
        <p:spPr bwMode="auto">
          <a:xfrm>
            <a:off x="762000" y="1262614"/>
            <a:ext cx="7848600" cy="12206638"/>
          </a:xfrm>
          <a:prstGeom prst="rect">
            <a:avLst/>
          </a:prstGeom>
          <a:noFill/>
        </p:spPr>
      </p:pic>
      <p:sp>
        <p:nvSpPr>
          <p:cNvPr id="20" name="TextBox 19"/>
          <p:cNvSpPr txBox="1"/>
          <p:nvPr/>
        </p:nvSpPr>
        <p:spPr>
          <a:xfrm>
            <a:off x="0" y="0"/>
            <a:ext cx="18288000" cy="1015663"/>
          </a:xfrm>
          <a:prstGeom prst="rect">
            <a:avLst/>
          </a:prstGeom>
          <a:noFill/>
        </p:spPr>
        <p:txBody>
          <a:bodyPr wrap="square" rtlCol="0">
            <a:spAutoFit/>
          </a:bodyPr>
          <a:lstStyle/>
          <a:p>
            <a:pPr algn="ctr"/>
            <a:r>
              <a:rPr lang="en-US" sz="6000" b="1" dirty="0" smtClean="0"/>
              <a:t>Pscan (http://159.149.109.9/pscan) </a:t>
            </a:r>
            <a:endParaRPr lang="en-US" sz="6000" b="1" dirty="0">
              <a:solidFill>
                <a:srgbClr val="FF0000"/>
              </a:solidFill>
            </a:endParaRPr>
          </a:p>
        </p:txBody>
      </p:sp>
      <p:pic>
        <p:nvPicPr>
          <p:cNvPr id="8200" name="Picture 8"/>
          <p:cNvPicPr>
            <a:picLocks noChangeAspect="1" noChangeArrowheads="1"/>
          </p:cNvPicPr>
          <p:nvPr/>
        </p:nvPicPr>
        <p:blipFill>
          <a:blip r:embed="rId3"/>
          <a:srcRect l="1875" t="36719" r="68750" b="50781"/>
          <a:stretch>
            <a:fillRect/>
          </a:stretch>
        </p:blipFill>
        <p:spPr bwMode="auto">
          <a:xfrm>
            <a:off x="9144000" y="1828800"/>
            <a:ext cx="7610475" cy="2590800"/>
          </a:xfrm>
          <a:prstGeom prst="rect">
            <a:avLst/>
          </a:prstGeom>
          <a:noFill/>
          <a:ln w="9525">
            <a:noFill/>
            <a:miter lim="800000"/>
            <a:headEnd/>
            <a:tailEnd/>
          </a:ln>
        </p:spPr>
      </p:pic>
      <p:pic>
        <p:nvPicPr>
          <p:cNvPr id="8201" name="Picture 9" descr="C:\Documents and Settings\Anil Jegga\Desktop\Bioinfo_Workshop-2009\Images\PScan-2a.png"/>
          <p:cNvPicPr>
            <a:picLocks noChangeAspect="1" noChangeArrowheads="1"/>
          </p:cNvPicPr>
          <p:nvPr/>
        </p:nvPicPr>
        <p:blipFill>
          <a:blip r:embed="rId4"/>
          <a:srcRect/>
          <a:stretch>
            <a:fillRect/>
          </a:stretch>
        </p:blipFill>
        <p:spPr bwMode="auto">
          <a:xfrm>
            <a:off x="10744200" y="5181600"/>
            <a:ext cx="4733276" cy="3213100"/>
          </a:xfrm>
          <a:prstGeom prst="rect">
            <a:avLst/>
          </a:prstGeom>
          <a:noFill/>
        </p:spPr>
      </p:pic>
      <p:sp>
        <p:nvSpPr>
          <p:cNvPr id="23" name="Rectangle 22"/>
          <p:cNvSpPr/>
          <p:nvPr/>
        </p:nvSpPr>
        <p:spPr>
          <a:xfrm>
            <a:off x="9144000" y="1828800"/>
            <a:ext cx="7620000" cy="2667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0744200" y="5257800"/>
            <a:ext cx="4800600" cy="3124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rot="10800000" flipV="1">
            <a:off x="8774349" y="7394642"/>
            <a:ext cx="1905002" cy="368030"/>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27" name="Right Bracket 26"/>
          <p:cNvSpPr/>
          <p:nvPr/>
        </p:nvSpPr>
        <p:spPr>
          <a:xfrm>
            <a:off x="8077200" y="6906638"/>
            <a:ext cx="685800" cy="1551562"/>
          </a:xfrm>
          <a:prstGeom prst="rightBracket">
            <a:avLst>
              <a:gd name="adj" fmla="val 22518"/>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Arrow Connector 28"/>
          <p:cNvCxnSpPr>
            <a:stCxn id="23" idx="1"/>
          </p:cNvCxnSpPr>
          <p:nvPr/>
        </p:nvCxnSpPr>
        <p:spPr>
          <a:xfrm rot="10800000" flipV="1">
            <a:off x="7467600" y="3162300"/>
            <a:ext cx="1676400" cy="2476500"/>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377447" y="5612860"/>
            <a:ext cx="4105072" cy="53502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8288000" cy="1938992"/>
          </a:xfrm>
          <a:prstGeom prst="rect">
            <a:avLst/>
          </a:prstGeom>
          <a:noFill/>
        </p:spPr>
        <p:txBody>
          <a:bodyPr wrap="square" rtlCol="0">
            <a:spAutoFit/>
          </a:bodyPr>
          <a:lstStyle/>
          <a:p>
            <a:pPr algn="ctr"/>
            <a:r>
              <a:rPr lang="en-US" sz="6000" b="1" dirty="0" smtClean="0"/>
              <a:t>Slides and Example data sets available for download at:</a:t>
            </a:r>
          </a:p>
          <a:p>
            <a:pPr algn="ctr"/>
            <a:r>
              <a:rPr lang="en-US" sz="6000" b="1" u="sng" dirty="0" smtClean="0">
                <a:solidFill>
                  <a:srgbClr val="000099"/>
                </a:solidFill>
              </a:rPr>
              <a:t>http://</a:t>
            </a:r>
            <a:r>
              <a:rPr lang="en-US" sz="6000" b="1" u="sng" dirty="0" smtClean="0">
                <a:solidFill>
                  <a:srgbClr val="000099"/>
                </a:solidFill>
              </a:rPr>
              <a:t>anil.cchmc.org/dhc.html</a:t>
            </a:r>
            <a:endParaRPr lang="en-US" sz="6000" b="1" u="sng" dirty="0">
              <a:solidFill>
                <a:srgbClr val="000099"/>
              </a:solidFill>
            </a:endParaRPr>
          </a:p>
        </p:txBody>
      </p:sp>
      <p:sp>
        <p:nvSpPr>
          <p:cNvPr id="8" name="TextBox 7"/>
          <p:cNvSpPr txBox="1"/>
          <p:nvPr/>
        </p:nvSpPr>
        <p:spPr>
          <a:xfrm>
            <a:off x="304800" y="2286000"/>
            <a:ext cx="17602200" cy="1754326"/>
          </a:xfrm>
          <a:prstGeom prst="rect">
            <a:avLst/>
          </a:prstGeom>
          <a:noFill/>
          <a:ln w="57150">
            <a:solidFill>
              <a:srgbClr val="333399"/>
            </a:solidFill>
          </a:ln>
        </p:spPr>
        <p:txBody>
          <a:bodyPr wrap="square" rtlCol="0">
            <a:spAutoFit/>
          </a:bodyPr>
          <a:lstStyle/>
          <a:p>
            <a:r>
              <a:rPr lang="en-US" sz="5400" b="1" u="sng" dirty="0" smtClean="0">
                <a:solidFill>
                  <a:srgbClr val="333399"/>
                </a:solidFill>
              </a:rPr>
              <a:t>Workshop Evaluation</a:t>
            </a:r>
            <a:r>
              <a:rPr lang="en-US" sz="5400" dirty="0" smtClean="0">
                <a:solidFill>
                  <a:srgbClr val="333399"/>
                </a:solidFill>
              </a:rPr>
              <a:t>: Please provide your valuable feedback on the evaluation sheet provided along with the hand-outs</a:t>
            </a:r>
          </a:p>
        </p:txBody>
      </p:sp>
      <p:sp>
        <p:nvSpPr>
          <p:cNvPr id="9" name="TextBox 8"/>
          <p:cNvSpPr txBox="1"/>
          <p:nvPr/>
        </p:nvSpPr>
        <p:spPr>
          <a:xfrm>
            <a:off x="304800" y="4267200"/>
            <a:ext cx="17526000" cy="3416320"/>
          </a:xfrm>
          <a:prstGeom prst="rect">
            <a:avLst/>
          </a:prstGeom>
          <a:noFill/>
          <a:ln w="57150">
            <a:solidFill>
              <a:srgbClr val="333399"/>
            </a:solidFill>
          </a:ln>
        </p:spPr>
        <p:txBody>
          <a:bodyPr wrap="square" rtlCol="0">
            <a:spAutoFit/>
          </a:bodyPr>
          <a:lstStyle/>
          <a:p>
            <a:r>
              <a:rPr lang="en-US" sz="5400" dirty="0" smtClean="0">
                <a:solidFill>
                  <a:srgbClr val="333399"/>
                </a:solidFill>
              </a:rPr>
              <a:t>This workshop is about the analysis of transcriptome and </a:t>
            </a:r>
            <a:r>
              <a:rPr lang="en-US" sz="5400" b="1" u="sng" dirty="0" smtClean="0">
                <a:solidFill>
                  <a:srgbClr val="333399"/>
                </a:solidFill>
              </a:rPr>
              <a:t>does not</a:t>
            </a:r>
            <a:r>
              <a:rPr lang="en-US" sz="5400" dirty="0" smtClean="0">
                <a:solidFill>
                  <a:srgbClr val="333399"/>
                </a:solidFill>
              </a:rPr>
              <a:t> cover microarray data analysis</a:t>
            </a:r>
          </a:p>
          <a:p>
            <a:r>
              <a:rPr lang="en-US" sz="5400" dirty="0" smtClean="0">
                <a:solidFill>
                  <a:srgbClr val="333399"/>
                </a:solidFill>
              </a:rPr>
              <a:t>Contact Huan Xu (</a:t>
            </a:r>
            <a:r>
              <a:rPr lang="en-US" sz="5400" dirty="0" smtClean="0">
                <a:solidFill>
                  <a:srgbClr val="333399"/>
                </a:solidFill>
                <a:hlinkClick r:id="rId2"/>
              </a:rPr>
              <a:t>huan.xu@cchmc.org</a:t>
            </a:r>
            <a:r>
              <a:rPr lang="en-US" sz="5400" dirty="0" smtClean="0">
                <a:solidFill>
                  <a:srgbClr val="333399"/>
                </a:solidFill>
              </a:rPr>
              <a:t> for GeneSpring related questions or microarray data analysis</a:t>
            </a:r>
          </a:p>
        </p:txBody>
      </p:sp>
      <p:sp>
        <p:nvSpPr>
          <p:cNvPr id="10" name="TextBox 9"/>
          <p:cNvSpPr txBox="1"/>
          <p:nvPr/>
        </p:nvSpPr>
        <p:spPr>
          <a:xfrm>
            <a:off x="304800" y="7924800"/>
            <a:ext cx="17526000" cy="5105400"/>
          </a:xfrm>
          <a:prstGeom prst="rect">
            <a:avLst/>
          </a:prstGeom>
          <a:noFill/>
          <a:ln w="57150">
            <a:solidFill>
              <a:srgbClr val="333399"/>
            </a:solidFill>
          </a:ln>
        </p:spPr>
        <p:txBody>
          <a:bodyPr wrap="square" rtlCol="0">
            <a:spAutoFit/>
          </a:bodyPr>
          <a:lstStyle/>
          <a:p>
            <a:r>
              <a:rPr lang="en-US" sz="5400" dirty="0" smtClean="0">
                <a:solidFill>
                  <a:srgbClr val="333399"/>
                </a:solidFill>
              </a:rPr>
              <a:t>All the applications/servers/databases used in this workshop are </a:t>
            </a:r>
            <a:r>
              <a:rPr lang="en-US" sz="5400" b="1" u="sng" dirty="0" smtClean="0">
                <a:solidFill>
                  <a:srgbClr val="333399"/>
                </a:solidFill>
              </a:rPr>
              <a:t>free</a:t>
            </a:r>
            <a:r>
              <a:rPr lang="en-US" sz="5400" dirty="0" smtClean="0">
                <a:solidFill>
                  <a:srgbClr val="333399"/>
                </a:solidFill>
              </a:rPr>
              <a:t> for academic-use. Applications that are not free for use (e.g. Ingenuity Pathway Analysis, MatInspector, etc.) are not covered here. However, we have licensed access to both of these and please contact us if you are interested in using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18288000" cy="1015663"/>
          </a:xfrm>
          <a:prstGeom prst="rect">
            <a:avLst/>
          </a:prstGeom>
          <a:noFill/>
        </p:spPr>
        <p:txBody>
          <a:bodyPr wrap="square" rtlCol="0">
            <a:spAutoFit/>
          </a:bodyPr>
          <a:lstStyle/>
          <a:p>
            <a:pPr algn="ctr"/>
            <a:r>
              <a:rPr lang="en-US" sz="6000" b="1" dirty="0" smtClean="0"/>
              <a:t>Pscan (http://159.149.109.9/pscan) </a:t>
            </a:r>
            <a:endParaRPr lang="en-US" sz="6000" b="1" dirty="0">
              <a:solidFill>
                <a:srgbClr val="FF0000"/>
              </a:solidFill>
            </a:endParaRPr>
          </a:p>
        </p:txBody>
      </p:sp>
      <p:pic>
        <p:nvPicPr>
          <p:cNvPr id="13314" name="Picture 2" descr="C:\Documents and Settings\Anil Jegga\Desktop\Bioinfo_Workshop-2009\Images\PScan-3.png"/>
          <p:cNvPicPr>
            <a:picLocks noChangeAspect="1" noChangeArrowheads="1"/>
          </p:cNvPicPr>
          <p:nvPr/>
        </p:nvPicPr>
        <p:blipFill>
          <a:blip r:embed="rId2"/>
          <a:srcRect/>
          <a:stretch>
            <a:fillRect/>
          </a:stretch>
        </p:blipFill>
        <p:spPr bwMode="auto">
          <a:xfrm>
            <a:off x="228600" y="1066799"/>
            <a:ext cx="8915400" cy="11258549"/>
          </a:xfrm>
          <a:prstGeom prst="rect">
            <a:avLst/>
          </a:prstGeom>
          <a:noFill/>
        </p:spPr>
      </p:pic>
      <p:pic>
        <p:nvPicPr>
          <p:cNvPr id="13315" name="Picture 3" descr="C:\Documents and Settings\Anil Jegga\Desktop\Bioinfo_Workshop-2009\Images\PScan-4.png"/>
          <p:cNvPicPr>
            <a:picLocks noChangeAspect="1" noChangeArrowheads="1"/>
          </p:cNvPicPr>
          <p:nvPr/>
        </p:nvPicPr>
        <p:blipFill>
          <a:blip r:embed="rId3"/>
          <a:srcRect/>
          <a:stretch>
            <a:fillRect/>
          </a:stretch>
        </p:blipFill>
        <p:spPr bwMode="auto">
          <a:xfrm>
            <a:off x="6934200" y="3505200"/>
            <a:ext cx="10668000" cy="9706067"/>
          </a:xfrm>
          <a:prstGeom prst="rect">
            <a:avLst/>
          </a:prstGeom>
          <a:noFill/>
          <a:ln w="57150">
            <a:solidFill>
              <a:srgbClr val="C00000"/>
            </a:solidFill>
          </a:ln>
        </p:spPr>
      </p:pic>
      <p:cxnSp>
        <p:nvCxnSpPr>
          <p:cNvPr id="7" name="Straight Arrow Connector 6"/>
          <p:cNvCxnSpPr>
            <a:endCxn id="13315" idx="1"/>
          </p:cNvCxnSpPr>
          <p:nvPr/>
        </p:nvCxnSpPr>
        <p:spPr>
          <a:xfrm>
            <a:off x="1676400" y="3352800"/>
            <a:ext cx="5257800" cy="5005434"/>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18288000" cy="1015663"/>
          </a:xfrm>
          <a:prstGeom prst="rect">
            <a:avLst/>
          </a:prstGeom>
          <a:noFill/>
        </p:spPr>
        <p:txBody>
          <a:bodyPr wrap="square" rtlCol="0">
            <a:spAutoFit/>
          </a:bodyPr>
          <a:lstStyle/>
          <a:p>
            <a:pPr algn="ctr"/>
            <a:r>
              <a:rPr lang="en-US" sz="6000" b="1" dirty="0" smtClean="0"/>
              <a:t>Pscan (http://159.149.109.9/pscan) </a:t>
            </a:r>
            <a:endParaRPr lang="en-US" sz="6000" b="1" dirty="0">
              <a:solidFill>
                <a:srgbClr val="FF0000"/>
              </a:solidFill>
            </a:endParaRPr>
          </a:p>
        </p:txBody>
      </p:sp>
      <p:pic>
        <p:nvPicPr>
          <p:cNvPr id="13314" name="Picture 2" descr="C:\Documents and Settings\Anil Jegga\Desktop\Bioinfo_Workshop-2009\Images\PScan-3.png"/>
          <p:cNvPicPr>
            <a:picLocks noChangeAspect="1" noChangeArrowheads="1"/>
          </p:cNvPicPr>
          <p:nvPr/>
        </p:nvPicPr>
        <p:blipFill>
          <a:blip r:embed="rId2"/>
          <a:srcRect/>
          <a:stretch>
            <a:fillRect/>
          </a:stretch>
        </p:blipFill>
        <p:spPr bwMode="auto">
          <a:xfrm>
            <a:off x="228599" y="914399"/>
            <a:ext cx="4038601" cy="5100030"/>
          </a:xfrm>
          <a:prstGeom prst="rect">
            <a:avLst/>
          </a:prstGeom>
          <a:noFill/>
        </p:spPr>
      </p:pic>
      <p:pic>
        <p:nvPicPr>
          <p:cNvPr id="13315" name="Picture 3" descr="C:\Documents and Settings\Anil Jegga\Desktop\Bioinfo_Workshop-2009\Images\PScan-4.png"/>
          <p:cNvPicPr>
            <a:picLocks noChangeAspect="1" noChangeArrowheads="1"/>
          </p:cNvPicPr>
          <p:nvPr/>
        </p:nvPicPr>
        <p:blipFill>
          <a:blip r:embed="rId3"/>
          <a:srcRect/>
          <a:stretch>
            <a:fillRect/>
          </a:stretch>
        </p:blipFill>
        <p:spPr bwMode="auto">
          <a:xfrm>
            <a:off x="304800" y="6248400"/>
            <a:ext cx="7904187" cy="7191467"/>
          </a:xfrm>
          <a:prstGeom prst="rect">
            <a:avLst/>
          </a:prstGeom>
          <a:noFill/>
          <a:ln w="57150">
            <a:solidFill>
              <a:srgbClr val="C00000"/>
            </a:solidFill>
          </a:ln>
        </p:spPr>
      </p:pic>
      <p:cxnSp>
        <p:nvCxnSpPr>
          <p:cNvPr id="7" name="Straight Arrow Connector 6"/>
          <p:cNvCxnSpPr>
            <a:endCxn id="13315" idx="0"/>
          </p:cNvCxnSpPr>
          <p:nvPr/>
        </p:nvCxnSpPr>
        <p:spPr>
          <a:xfrm rot="16200000" flipH="1">
            <a:off x="490147" y="2481653"/>
            <a:ext cx="4267200" cy="3266294"/>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pic>
        <p:nvPicPr>
          <p:cNvPr id="14338" name="Picture 2" descr="C:\Documents and Settings\Anil Jegga\Desktop\Bioinfo_Workshop-2009\Images\PScan-5.png"/>
          <p:cNvPicPr>
            <a:picLocks noChangeAspect="1" noChangeArrowheads="1"/>
          </p:cNvPicPr>
          <p:nvPr/>
        </p:nvPicPr>
        <p:blipFill>
          <a:blip r:embed="rId4"/>
          <a:srcRect/>
          <a:stretch>
            <a:fillRect/>
          </a:stretch>
        </p:blipFill>
        <p:spPr bwMode="auto">
          <a:xfrm>
            <a:off x="8991600" y="1066800"/>
            <a:ext cx="9145510" cy="11049000"/>
          </a:xfrm>
          <a:prstGeom prst="rect">
            <a:avLst/>
          </a:prstGeom>
          <a:noFill/>
          <a:ln w="57150">
            <a:solidFill>
              <a:srgbClr val="C00000"/>
            </a:solidFill>
          </a:ln>
        </p:spPr>
      </p:pic>
      <p:cxnSp>
        <p:nvCxnSpPr>
          <p:cNvPr id="12" name="Straight Arrow Connector 11"/>
          <p:cNvCxnSpPr/>
          <p:nvPr/>
        </p:nvCxnSpPr>
        <p:spPr>
          <a:xfrm rot="10800000" flipV="1">
            <a:off x="3657600" y="5257800"/>
            <a:ext cx="5257800" cy="3657600"/>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18288000" cy="1015663"/>
          </a:xfrm>
          <a:prstGeom prst="rect">
            <a:avLst/>
          </a:prstGeom>
          <a:noFill/>
        </p:spPr>
        <p:txBody>
          <a:bodyPr wrap="square" rtlCol="0">
            <a:spAutoFit/>
          </a:bodyPr>
          <a:lstStyle/>
          <a:p>
            <a:pPr algn="ctr"/>
            <a:r>
              <a:rPr lang="en-US" sz="6000" b="1" dirty="0" smtClean="0"/>
              <a:t>Pscan (http://159.149.109.9/pscan) </a:t>
            </a:r>
            <a:endParaRPr lang="en-US" sz="6000" b="1" dirty="0">
              <a:solidFill>
                <a:srgbClr val="FF0000"/>
              </a:solidFill>
            </a:endParaRPr>
          </a:p>
        </p:txBody>
      </p:sp>
      <p:pic>
        <p:nvPicPr>
          <p:cNvPr id="13314" name="Picture 2" descr="C:\Documents and Settings\Anil Jegga\Desktop\Bioinfo_Workshop-2009\Images\PScan-3.png"/>
          <p:cNvPicPr>
            <a:picLocks noChangeAspect="1" noChangeArrowheads="1"/>
          </p:cNvPicPr>
          <p:nvPr/>
        </p:nvPicPr>
        <p:blipFill>
          <a:blip r:embed="rId2"/>
          <a:srcRect/>
          <a:stretch>
            <a:fillRect/>
          </a:stretch>
        </p:blipFill>
        <p:spPr bwMode="auto">
          <a:xfrm>
            <a:off x="228600" y="1066799"/>
            <a:ext cx="5334000" cy="6735886"/>
          </a:xfrm>
          <a:prstGeom prst="rect">
            <a:avLst/>
          </a:prstGeom>
          <a:noFill/>
        </p:spPr>
      </p:pic>
      <p:cxnSp>
        <p:nvCxnSpPr>
          <p:cNvPr id="7" name="Straight Arrow Connector 6"/>
          <p:cNvCxnSpPr/>
          <p:nvPr/>
        </p:nvCxnSpPr>
        <p:spPr>
          <a:xfrm>
            <a:off x="5486400" y="1905000"/>
            <a:ext cx="3962400" cy="1981200"/>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pic>
        <p:nvPicPr>
          <p:cNvPr id="15362" name="Picture 2" descr="C:\Documents and Settings\Anil Jegga\Desktop\Bioinfo_Workshop-2009\Images\PScan-6.png"/>
          <p:cNvPicPr>
            <a:picLocks noChangeAspect="1" noChangeArrowheads="1"/>
          </p:cNvPicPr>
          <p:nvPr/>
        </p:nvPicPr>
        <p:blipFill>
          <a:blip r:embed="rId3"/>
          <a:srcRect/>
          <a:stretch>
            <a:fillRect/>
          </a:stretch>
        </p:blipFill>
        <p:spPr bwMode="auto">
          <a:xfrm>
            <a:off x="9448800" y="990600"/>
            <a:ext cx="8534400" cy="9906340"/>
          </a:xfrm>
          <a:prstGeom prst="rect">
            <a:avLst/>
          </a:prstGeom>
          <a:noFill/>
          <a:ln w="57150">
            <a:solidFill>
              <a:srgbClr val="C00000"/>
            </a:solidFill>
          </a:ln>
        </p:spPr>
      </p:pic>
      <p:pic>
        <p:nvPicPr>
          <p:cNvPr id="15363" name="Picture 3" descr="C:\Documents and Settings\Anil Jegga\Desktop\Bioinfo_Workshop-2009\Images\PScan-7.png"/>
          <p:cNvPicPr>
            <a:picLocks noChangeAspect="1" noChangeArrowheads="1"/>
          </p:cNvPicPr>
          <p:nvPr/>
        </p:nvPicPr>
        <p:blipFill>
          <a:blip r:embed="rId4"/>
          <a:srcRect/>
          <a:stretch>
            <a:fillRect/>
          </a:stretch>
        </p:blipFill>
        <p:spPr bwMode="auto">
          <a:xfrm>
            <a:off x="381000" y="8305800"/>
            <a:ext cx="12307056" cy="5029200"/>
          </a:xfrm>
          <a:prstGeom prst="rect">
            <a:avLst/>
          </a:prstGeom>
          <a:noFill/>
          <a:ln>
            <a:solidFill>
              <a:srgbClr val="C00000"/>
            </a:solidFill>
          </a:ln>
        </p:spPr>
      </p:pic>
      <p:cxnSp>
        <p:nvCxnSpPr>
          <p:cNvPr id="13" name="Straight Arrow Connector 12"/>
          <p:cNvCxnSpPr>
            <a:endCxn id="15363" idx="0"/>
          </p:cNvCxnSpPr>
          <p:nvPr/>
        </p:nvCxnSpPr>
        <p:spPr>
          <a:xfrm rot="16200000" flipH="1">
            <a:off x="905064" y="2676336"/>
            <a:ext cx="7010400" cy="4248528"/>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18288000" cy="1015663"/>
          </a:xfrm>
          <a:prstGeom prst="rect">
            <a:avLst/>
          </a:prstGeom>
          <a:noFill/>
        </p:spPr>
        <p:txBody>
          <a:bodyPr wrap="square" rtlCol="0">
            <a:spAutoFit/>
          </a:bodyPr>
          <a:lstStyle/>
          <a:p>
            <a:pPr algn="ctr"/>
            <a:r>
              <a:rPr lang="en-US" sz="6000" b="1" dirty="0" smtClean="0"/>
              <a:t>Pscan (http://159.149.109.9/pscan) </a:t>
            </a:r>
            <a:endParaRPr lang="en-US" sz="6000" b="1" dirty="0">
              <a:solidFill>
                <a:srgbClr val="FF0000"/>
              </a:solidFill>
            </a:endParaRPr>
          </a:p>
        </p:txBody>
      </p:sp>
      <p:pic>
        <p:nvPicPr>
          <p:cNvPr id="13315" name="Picture 3" descr="C:\Documents and Settings\Anil Jegga\Desktop\Bioinfo_Workshop-2009\Images\PScan-4.png"/>
          <p:cNvPicPr>
            <a:picLocks noChangeAspect="1" noChangeArrowheads="1"/>
          </p:cNvPicPr>
          <p:nvPr/>
        </p:nvPicPr>
        <p:blipFill>
          <a:blip r:embed="rId2"/>
          <a:srcRect/>
          <a:stretch>
            <a:fillRect/>
          </a:stretch>
        </p:blipFill>
        <p:spPr bwMode="auto">
          <a:xfrm>
            <a:off x="228600" y="1066800"/>
            <a:ext cx="6231386" cy="5669502"/>
          </a:xfrm>
          <a:prstGeom prst="rect">
            <a:avLst/>
          </a:prstGeom>
          <a:noFill/>
          <a:ln w="57150">
            <a:solidFill>
              <a:srgbClr val="C00000"/>
            </a:solidFill>
          </a:ln>
        </p:spPr>
      </p:pic>
      <p:pic>
        <p:nvPicPr>
          <p:cNvPr id="1026" name="Picture 2" descr="C:\Documents and Settings\Anil Jegga\Desktop\Bioinfo_Workshop-2009\Images\PScan-8.png"/>
          <p:cNvPicPr>
            <a:picLocks noChangeAspect="1" noChangeArrowheads="1"/>
          </p:cNvPicPr>
          <p:nvPr/>
        </p:nvPicPr>
        <p:blipFill>
          <a:blip r:embed="rId3"/>
          <a:srcRect/>
          <a:stretch>
            <a:fillRect/>
          </a:stretch>
        </p:blipFill>
        <p:spPr bwMode="auto">
          <a:xfrm>
            <a:off x="7907103" y="7140102"/>
            <a:ext cx="10228497" cy="6245462"/>
          </a:xfrm>
          <a:prstGeom prst="rect">
            <a:avLst/>
          </a:prstGeom>
          <a:noFill/>
          <a:ln w="57150">
            <a:solidFill>
              <a:srgbClr val="C00000"/>
            </a:solidFill>
          </a:ln>
        </p:spPr>
      </p:pic>
      <p:pic>
        <p:nvPicPr>
          <p:cNvPr id="9" name="Picture 3" descr="C:\Documents and Settings\Anil Jegga\Desktop\Bioinfo_Workshop-2009\Images\PScan-4.png"/>
          <p:cNvPicPr>
            <a:picLocks noChangeAspect="1" noChangeArrowheads="1"/>
          </p:cNvPicPr>
          <p:nvPr/>
        </p:nvPicPr>
        <p:blipFill>
          <a:blip r:embed="rId2"/>
          <a:srcRect/>
          <a:stretch>
            <a:fillRect/>
          </a:stretch>
        </p:blipFill>
        <p:spPr bwMode="auto">
          <a:xfrm>
            <a:off x="228600" y="7239000"/>
            <a:ext cx="6227609" cy="5666065"/>
          </a:xfrm>
          <a:prstGeom prst="rect">
            <a:avLst/>
          </a:prstGeom>
          <a:noFill/>
          <a:ln w="57150">
            <a:solidFill>
              <a:srgbClr val="C00000"/>
            </a:solidFill>
          </a:ln>
        </p:spPr>
      </p:pic>
      <p:sp>
        <p:nvSpPr>
          <p:cNvPr id="10" name="Right Brace 9"/>
          <p:cNvSpPr/>
          <p:nvPr/>
        </p:nvSpPr>
        <p:spPr>
          <a:xfrm>
            <a:off x="6705600" y="1219200"/>
            <a:ext cx="1143000" cy="11353800"/>
          </a:xfrm>
          <a:prstGeom prst="rightBrace">
            <a:avLst>
              <a:gd name="adj1" fmla="val 21099"/>
              <a:gd name="adj2" fmla="val 80844"/>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7696200" y="1066801"/>
            <a:ext cx="10287000" cy="5570756"/>
          </a:xfrm>
          <a:prstGeom prst="rect">
            <a:avLst/>
          </a:prstGeom>
        </p:spPr>
        <p:txBody>
          <a:bodyPr wrap="square">
            <a:spAutoFit/>
          </a:bodyPr>
          <a:lstStyle/>
          <a:p>
            <a:r>
              <a:rPr lang="en-US" sz="4400" b="1" dirty="0" smtClean="0"/>
              <a:t>Comparing different input gene sets</a:t>
            </a:r>
            <a:r>
              <a:rPr lang="en-US" sz="2400" dirty="0" smtClean="0"/>
              <a:t>:</a:t>
            </a:r>
          </a:p>
          <a:p>
            <a:pPr marL="457200" indent="-457200">
              <a:buAutoNum type="arabicPeriod"/>
            </a:pPr>
            <a:r>
              <a:rPr lang="en-US" sz="2400" dirty="0" smtClean="0"/>
              <a:t>In the detailed output for a given matrix, you can compare the results obtained with the matrix on the gene set just submitted with the results the matrix had produced on another gene set. The latter could be a "negative" gene set (or vice versa ).</a:t>
            </a:r>
          </a:p>
          <a:p>
            <a:pPr marL="457200" indent="-457200">
              <a:buAutoNum type="arabicPeriod"/>
            </a:pPr>
            <a:r>
              <a:rPr lang="en-US" sz="2400" dirty="0" smtClean="0"/>
              <a:t>To perform the comparison, you have to fill in the "Compare with..." box fields with mean, standard deviation and sample size values of the other analysis - for the current one you can find them in the "Sample Data Statistics" box or in the overall text output that can be downloaded from the main output page.</a:t>
            </a:r>
          </a:p>
          <a:p>
            <a:pPr marL="457200" indent="-457200">
              <a:buAutoNum type="arabicPeriod"/>
            </a:pPr>
            <a:r>
              <a:rPr lang="en-US" sz="2400" b="1" u="sng" dirty="0" smtClean="0">
                <a:solidFill>
                  <a:srgbClr val="FF0000"/>
                </a:solidFill>
              </a:rPr>
              <a:t>Warning</a:t>
            </a:r>
            <a:r>
              <a:rPr lang="en-US" sz="2400" dirty="0" smtClean="0"/>
              <a:t>: Make sure that the values you input are correct, and especially that they were obtained by using the same matrix. Once you have clicked the "Go!" button, an output window will pop up and report if either of the two means is significantly higher than the other, together with a confidence p-value computed with a Welch t-test.</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18288000" cy="1938992"/>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6000" b="1" dirty="0" smtClean="0"/>
              <a:t>Exercise 3: Use Pscan to find shared cis-elements (Transfac) in a group of co-expressed genes</a:t>
            </a:r>
            <a:endParaRPr lang="en-US" sz="6000" b="1" dirty="0">
              <a:solidFill>
                <a:srgbClr val="FF0000"/>
              </a:solidFill>
            </a:endParaRPr>
          </a:p>
        </p:txBody>
      </p:sp>
      <p:sp>
        <p:nvSpPr>
          <p:cNvPr id="5" name="TextBox 4"/>
          <p:cNvSpPr txBox="1"/>
          <p:nvPr/>
        </p:nvSpPr>
        <p:spPr>
          <a:xfrm>
            <a:off x="381000" y="2287012"/>
            <a:ext cx="17449800" cy="2308324"/>
          </a:xfrm>
          <a:prstGeom prst="rect">
            <a:avLst/>
          </a:prstGeom>
          <a:noFill/>
        </p:spPr>
        <p:txBody>
          <a:bodyPr wrap="square" rtlCol="0">
            <a:spAutoFit/>
          </a:bodyPr>
          <a:lstStyle/>
          <a:p>
            <a:pPr marL="1143000" indent="-1143000">
              <a:buFont typeface="+mj-lt"/>
              <a:buAutoNum type="arabicPeriod"/>
            </a:pPr>
            <a:r>
              <a:rPr lang="en-US" sz="4800" b="1" dirty="0" smtClean="0">
                <a:solidFill>
                  <a:srgbClr val="000099"/>
                </a:solidFill>
              </a:rPr>
              <a:t>Use the same example data set (downloaded file “Example-Set-1.xls”) and find the enriched JASPAR and Transfac TFBS. How do the outputs differ?</a:t>
            </a:r>
            <a:endParaRPr lang="en-US" sz="4800" b="1" dirty="0">
              <a:solidFill>
                <a:srgbClr val="000099"/>
              </a:solidFill>
            </a:endParaRPr>
          </a:p>
        </p:txBody>
      </p:sp>
      <p:sp>
        <p:nvSpPr>
          <p:cNvPr id="4" name="TextBox 3"/>
          <p:cNvSpPr txBox="1"/>
          <p:nvPr/>
        </p:nvSpPr>
        <p:spPr>
          <a:xfrm>
            <a:off x="457200" y="5313700"/>
            <a:ext cx="17449800" cy="7478970"/>
          </a:xfrm>
          <a:prstGeom prst="rect">
            <a:avLst/>
          </a:prstGeom>
          <a:noFill/>
          <a:ln w="57150" cmpd="dbl">
            <a:solidFill>
              <a:schemeClr val="tx1"/>
            </a:solidFill>
          </a:ln>
        </p:spPr>
        <p:style>
          <a:lnRef idx="0">
            <a:schemeClr val="dk1"/>
          </a:lnRef>
          <a:fillRef idx="3">
            <a:schemeClr val="dk1"/>
          </a:fillRef>
          <a:effectRef idx="3">
            <a:schemeClr val="dk1"/>
          </a:effectRef>
          <a:fontRef idx="minor">
            <a:schemeClr val="lt1"/>
          </a:fontRef>
        </p:style>
        <p:txBody>
          <a:bodyPr wrap="square" rtlCol="0">
            <a:spAutoFit/>
          </a:bodyPr>
          <a:lstStyle/>
          <a:p>
            <a:r>
              <a:rPr lang="en-US" sz="4800" b="1" u="sng" dirty="0" smtClean="0">
                <a:solidFill>
                  <a:schemeClr val="tx1"/>
                </a:solidFill>
              </a:rPr>
              <a:t>PScan Summary</a:t>
            </a:r>
            <a:r>
              <a:rPr lang="en-US" sz="4800" dirty="0" smtClean="0">
                <a:solidFill>
                  <a:schemeClr val="tx1"/>
                </a:solidFill>
              </a:rPr>
              <a:t>:</a:t>
            </a:r>
          </a:p>
          <a:p>
            <a:pPr marL="742950" indent="-742950">
              <a:buFont typeface="+mj-lt"/>
              <a:buAutoNum type="arabicPeriod"/>
            </a:pPr>
            <a:r>
              <a:rPr lang="en-US" sz="4800" dirty="0" smtClean="0">
                <a:solidFill>
                  <a:schemeClr val="tx1"/>
                </a:solidFill>
              </a:rPr>
              <a:t>Pscan supports a variety of TFBS matrices (e.g. JASPAR, Transfac) including user input matrix. </a:t>
            </a:r>
          </a:p>
          <a:p>
            <a:pPr marL="742950" indent="-742950">
              <a:buFont typeface="+mj-lt"/>
              <a:buAutoNum type="arabicPeriod"/>
            </a:pPr>
            <a:r>
              <a:rPr lang="en-US" sz="4800" dirty="0" smtClean="0">
                <a:solidFill>
                  <a:schemeClr val="tx1"/>
                </a:solidFill>
              </a:rPr>
              <a:t>Supports human, mouse, drosophila, and yeast</a:t>
            </a:r>
          </a:p>
          <a:p>
            <a:pPr marL="742950" indent="-742950">
              <a:buFont typeface="+mj-lt"/>
              <a:buAutoNum type="arabicPeriod"/>
            </a:pPr>
            <a:r>
              <a:rPr lang="en-US" sz="4800" dirty="0" smtClean="0">
                <a:solidFill>
                  <a:schemeClr val="tx1"/>
                </a:solidFill>
              </a:rPr>
              <a:t>Limited options to select the regions for scanning</a:t>
            </a:r>
          </a:p>
          <a:p>
            <a:pPr marL="742950" indent="-742950">
              <a:buFont typeface="+mj-lt"/>
              <a:buAutoNum type="arabicPeriod"/>
            </a:pPr>
            <a:r>
              <a:rPr lang="en-US" sz="4800" dirty="0" smtClean="0">
                <a:solidFill>
                  <a:schemeClr val="tx1"/>
                </a:solidFill>
              </a:rPr>
              <a:t>Cannot select the background set although comparisons can be computed</a:t>
            </a:r>
          </a:p>
          <a:p>
            <a:pPr marL="742950" indent="-742950">
              <a:buFont typeface="+mj-lt"/>
              <a:buAutoNum type="arabicPeriod"/>
            </a:pPr>
            <a:r>
              <a:rPr lang="en-US" sz="4800" dirty="0" smtClean="0">
                <a:solidFill>
                  <a:schemeClr val="tx1"/>
                </a:solidFill>
              </a:rPr>
              <a:t>Does not support upload of your sequences; Input options are very limited</a:t>
            </a:r>
          </a:p>
          <a:p>
            <a:pPr marL="742950" indent="-742950">
              <a:buFont typeface="+mj-lt"/>
              <a:buAutoNum type="arabicPeriod"/>
            </a:pPr>
            <a:r>
              <a:rPr lang="en-US" sz="4800" dirty="0" smtClean="0">
                <a:solidFill>
                  <a:schemeClr val="tx1"/>
                </a:solidFill>
              </a:rPr>
              <a:t>Variety of user-friendly output formats including heat map view</a:t>
            </a:r>
            <a:endParaRPr lang="en-US" sz="4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7620000"/>
            <a:ext cx="17145000" cy="5867400"/>
          </a:xfrm>
          <a:prstGeom prst="roundRect">
            <a:avLst>
              <a:gd name="adj" fmla="val 6295"/>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TextBox 4"/>
          <p:cNvSpPr txBox="1"/>
          <p:nvPr/>
        </p:nvSpPr>
        <p:spPr>
          <a:xfrm>
            <a:off x="0" y="0"/>
            <a:ext cx="18288000" cy="1846659"/>
          </a:xfrm>
          <a:prstGeom prst="rect">
            <a:avLst/>
          </a:prstGeom>
          <a:noFill/>
        </p:spPr>
        <p:txBody>
          <a:bodyPr wrap="square" rtlCol="0">
            <a:spAutoFit/>
          </a:bodyPr>
          <a:lstStyle/>
          <a:p>
            <a:pPr algn="ctr"/>
            <a:r>
              <a:rPr lang="en-US" sz="6000" b="1" dirty="0" smtClean="0"/>
              <a:t>I have a list of co-expressed mRNAs (Transcriptome)….</a:t>
            </a:r>
          </a:p>
          <a:p>
            <a:pPr algn="ctr"/>
            <a:r>
              <a:rPr lang="en-US" sz="5400" b="1" dirty="0" smtClean="0">
                <a:solidFill>
                  <a:srgbClr val="000099"/>
                </a:solidFill>
              </a:rPr>
              <a:t>I want to find the shared cis-elements – Known and Novel</a:t>
            </a:r>
            <a:endParaRPr lang="en-US" sz="5400" b="1" dirty="0">
              <a:solidFill>
                <a:srgbClr val="000099"/>
              </a:solidFill>
            </a:endParaRPr>
          </a:p>
        </p:txBody>
      </p:sp>
      <p:sp>
        <p:nvSpPr>
          <p:cNvPr id="6" name="TextBox 5"/>
          <p:cNvSpPr txBox="1"/>
          <p:nvPr/>
        </p:nvSpPr>
        <p:spPr>
          <a:xfrm>
            <a:off x="381000" y="1828800"/>
            <a:ext cx="16840200" cy="11726287"/>
          </a:xfrm>
          <a:prstGeom prst="rect">
            <a:avLst/>
          </a:prstGeom>
          <a:noFill/>
        </p:spPr>
        <p:txBody>
          <a:bodyPr wrap="square" rtlCol="0">
            <a:spAutoFit/>
          </a:bodyPr>
          <a:lstStyle/>
          <a:p>
            <a:pPr marL="742950" indent="-742950">
              <a:buClr>
                <a:srgbClr val="006600"/>
              </a:buClr>
              <a:buSzPct val="85000"/>
              <a:buFont typeface="Wingdings" pitchFamily="2" charset="2"/>
              <a:buChar char="q"/>
            </a:pPr>
            <a:r>
              <a:rPr lang="en-US" sz="5400" dirty="0" smtClean="0"/>
              <a:t>Known transcription factor binding sites (TFBS)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t>DiRE</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t>Pscan</a:t>
            </a:r>
          </a:p>
          <a:p>
            <a:pPr marL="2571750" lvl="2" indent="-742950">
              <a:buClr>
                <a:srgbClr val="006600"/>
              </a:buClr>
              <a:buSzPct val="85000"/>
              <a:buFont typeface="Arial" pitchFamily="34" charset="0"/>
              <a:buChar char="•"/>
            </a:pPr>
            <a:r>
              <a:rPr lang="en-US" sz="5400" dirty="0" smtClean="0">
                <a:solidFill>
                  <a:srgbClr val="C00000"/>
                </a:solidFill>
              </a:rPr>
              <a:t>MatInspector</a:t>
            </a:r>
            <a:r>
              <a:rPr lang="en-US" sz="5400" dirty="0" smtClean="0"/>
              <a:t> (*Licensed)</a:t>
            </a:r>
          </a:p>
          <a:p>
            <a:pPr marL="742950" indent="-742950">
              <a:buClr>
                <a:srgbClr val="006600"/>
              </a:buClr>
              <a:buSzPct val="85000"/>
              <a:buFont typeface="Wingdings" pitchFamily="2" charset="2"/>
              <a:buChar char="q"/>
            </a:pPr>
            <a:r>
              <a:rPr lang="en-US" sz="5400" dirty="0" smtClean="0"/>
              <a:t>Unknown TFBS or Novel motifs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solidFill>
                  <a:srgbClr val="C00000"/>
                </a:solidFill>
              </a:rPr>
              <a:t>Weeder-H</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solidFill>
                  <a:srgbClr val="C00000"/>
                </a:solidFill>
              </a:rPr>
              <a:t>MEME</a:t>
            </a:r>
          </a:p>
          <a:p>
            <a:pPr marL="2571750" lvl="2" indent="-742950">
              <a:buClr>
                <a:srgbClr val="006600"/>
              </a:buClr>
              <a:buSzPct val="85000"/>
              <a:buFont typeface="Arial" pitchFamily="34" charset="0"/>
              <a:buChar char="•"/>
            </a:pPr>
            <a:r>
              <a:rPr lang="en-US" sz="5400" dirty="0" smtClean="0">
                <a:solidFill>
                  <a:srgbClr val="C00000"/>
                </a:solidFill>
              </a:rPr>
              <a:t>Weeder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3074" name="Picture 2" descr="C:\Documents and Settings\Anil Jegga\Desktop\Bioinfo_Workshop-2009\Images\oPOSSUM-2.png"/>
          <p:cNvPicPr>
            <a:picLocks noChangeAspect="1" noChangeArrowheads="1"/>
          </p:cNvPicPr>
          <p:nvPr/>
        </p:nvPicPr>
        <p:blipFill>
          <a:blip r:embed="rId2"/>
          <a:srcRect/>
          <a:stretch>
            <a:fillRect/>
          </a:stretch>
        </p:blipFill>
        <p:spPr bwMode="auto">
          <a:xfrm>
            <a:off x="2957379" y="1676400"/>
            <a:ext cx="12206421" cy="10896600"/>
          </a:xfrm>
          <a:prstGeom prst="rect">
            <a:avLst/>
          </a:prstGeom>
          <a:noFill/>
          <a:ln>
            <a:solidFill>
              <a:schemeClr val="tx1"/>
            </a:solidFill>
          </a:ln>
        </p:spPr>
      </p:pic>
      <p:sp>
        <p:nvSpPr>
          <p:cNvPr id="5" name="Rectangle 4"/>
          <p:cNvSpPr/>
          <p:nvPr/>
        </p:nvSpPr>
        <p:spPr>
          <a:xfrm>
            <a:off x="2804979" y="3695700"/>
            <a:ext cx="3810000" cy="1219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339379" y="5448300"/>
            <a:ext cx="2819400" cy="914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57379" y="7886700"/>
            <a:ext cx="1295400" cy="2743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nil Jegga\Desktop\Bioinfo_Workshop-2009\Images\oPOSSUM-Phylofacts.png"/>
          <p:cNvPicPr>
            <a:picLocks noChangeAspect="1" noChangeArrowheads="1"/>
          </p:cNvPicPr>
          <p:nvPr/>
        </p:nvPicPr>
        <p:blipFill>
          <a:blip r:embed="rId2"/>
          <a:srcRect/>
          <a:stretch>
            <a:fillRect/>
          </a:stretch>
        </p:blipFill>
        <p:spPr bwMode="auto">
          <a:xfrm>
            <a:off x="304800" y="1066800"/>
            <a:ext cx="15500350" cy="12181165"/>
          </a:xfrm>
          <a:prstGeom prst="rect">
            <a:avLst/>
          </a:prstGeom>
          <a:noFill/>
          <a:ln>
            <a:solidFill>
              <a:srgbClr val="C00000"/>
            </a:solidFill>
          </a:ln>
        </p:spPr>
      </p:pic>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sp>
        <p:nvSpPr>
          <p:cNvPr id="6" name="Rectangle 5"/>
          <p:cNvSpPr/>
          <p:nvPr/>
        </p:nvSpPr>
        <p:spPr>
          <a:xfrm>
            <a:off x="8610600" y="4419600"/>
            <a:ext cx="9525000" cy="624786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000" dirty="0" smtClean="0">
                <a:solidFill>
                  <a:srgbClr val="000099"/>
                </a:solidFill>
              </a:rPr>
              <a:t>The JASPAR PHYLOFACTS database consists of 174 profiles that were extracted from phylogenetically conserved gene upstream elements. They are a mix of known and as of yet undefined motifs. </a:t>
            </a:r>
          </a:p>
          <a:p>
            <a:r>
              <a:rPr lang="en-US" sz="4000" dirty="0" smtClean="0">
                <a:solidFill>
                  <a:srgbClr val="000099"/>
                </a:solidFill>
              </a:rPr>
              <a:t> </a:t>
            </a:r>
          </a:p>
          <a:p>
            <a:r>
              <a:rPr lang="en-US" sz="4000" b="1" u="sng" dirty="0" smtClean="0">
                <a:solidFill>
                  <a:srgbClr val="000099"/>
                </a:solidFill>
              </a:rPr>
              <a:t>When should it be used?</a:t>
            </a:r>
          </a:p>
          <a:p>
            <a:r>
              <a:rPr lang="en-US" sz="4000" dirty="0" smtClean="0">
                <a:solidFill>
                  <a:srgbClr val="000099"/>
                </a:solidFill>
              </a:rPr>
              <a:t>They are useful when one expects that other factors might determine promoter characteristics and/or tissue specificity. </a:t>
            </a:r>
            <a:endParaRPr lang="en-US" sz="4000" dirty="0">
              <a:solidFill>
                <a:srgbClr val="000099"/>
              </a:solidFill>
            </a:endParaRPr>
          </a:p>
        </p:txBody>
      </p:sp>
      <p:sp>
        <p:nvSpPr>
          <p:cNvPr id="7" name="Rectangle 6"/>
          <p:cNvSpPr/>
          <p:nvPr/>
        </p:nvSpPr>
        <p:spPr>
          <a:xfrm>
            <a:off x="381000" y="11353800"/>
            <a:ext cx="13563600" cy="19812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rot="5400000">
            <a:off x="5295900" y="7886700"/>
            <a:ext cx="3581400" cy="2895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5122" name="Picture 2" descr="C:\Documents and Settings\Anil Jegga\Desktop\Bioinfo_Workshop-2009\Images\oPOSSUM-4.png"/>
          <p:cNvPicPr>
            <a:picLocks noChangeAspect="1" noChangeArrowheads="1"/>
          </p:cNvPicPr>
          <p:nvPr/>
        </p:nvPicPr>
        <p:blipFill>
          <a:blip r:embed="rId2"/>
          <a:srcRect/>
          <a:stretch>
            <a:fillRect/>
          </a:stretch>
        </p:blipFill>
        <p:spPr bwMode="auto">
          <a:xfrm>
            <a:off x="304800" y="1219200"/>
            <a:ext cx="14249400" cy="11528262"/>
          </a:xfrm>
          <a:prstGeom prst="rect">
            <a:avLst/>
          </a:prstGeom>
          <a:noFill/>
          <a:ln>
            <a:solidFill>
              <a:schemeClr val="tx1"/>
            </a:solidFill>
          </a:ln>
        </p:spPr>
      </p:pic>
      <p:sp>
        <p:nvSpPr>
          <p:cNvPr id="4" name="Rectangle 3"/>
          <p:cNvSpPr/>
          <p:nvPr/>
        </p:nvSpPr>
        <p:spPr>
          <a:xfrm>
            <a:off x="556098" y="5823626"/>
            <a:ext cx="3362528" cy="71336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09600" y="7315201"/>
            <a:ext cx="4114800" cy="685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33400" y="2819400"/>
            <a:ext cx="10515600" cy="609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3" name="Picture 2" descr="C:\Documents and Settings\Anil Jegga\Desktop\Bioinfo_Workshop-2009\Images\oPOSSUM-Phylofacts-2.png"/>
          <p:cNvPicPr>
            <a:picLocks noChangeAspect="1" noChangeArrowheads="1"/>
          </p:cNvPicPr>
          <p:nvPr/>
        </p:nvPicPr>
        <p:blipFill>
          <a:blip r:embed="rId2"/>
          <a:srcRect/>
          <a:stretch>
            <a:fillRect/>
          </a:stretch>
        </p:blipFill>
        <p:spPr bwMode="auto">
          <a:xfrm>
            <a:off x="152400" y="1447800"/>
            <a:ext cx="18046749" cy="3962400"/>
          </a:xfrm>
          <a:prstGeom prst="rect">
            <a:avLst/>
          </a:prstGeom>
          <a:noFill/>
          <a:ln w="57150">
            <a:solidFill>
              <a:srgbClr val="C00000"/>
            </a:solidFill>
          </a:ln>
        </p:spPr>
      </p:pic>
      <p:pic>
        <p:nvPicPr>
          <p:cNvPr id="4099" name="Picture 3" descr="C:\Documents and Settings\Anil Jegga\Desktop\Bioinfo_Workshop-2009\Images\oPOSSUM-Phylofacts-3.png"/>
          <p:cNvPicPr>
            <a:picLocks noChangeAspect="1" noChangeArrowheads="1"/>
          </p:cNvPicPr>
          <p:nvPr/>
        </p:nvPicPr>
        <p:blipFill>
          <a:blip r:embed="rId3"/>
          <a:srcRect/>
          <a:stretch>
            <a:fillRect/>
          </a:stretch>
        </p:blipFill>
        <p:spPr bwMode="auto">
          <a:xfrm>
            <a:off x="262231" y="7010400"/>
            <a:ext cx="17763538" cy="4572000"/>
          </a:xfrm>
          <a:prstGeom prst="rect">
            <a:avLst/>
          </a:prstGeom>
          <a:noFill/>
          <a:ln w="57150">
            <a:solidFill>
              <a:srgbClr val="C00000"/>
            </a:solidFill>
          </a:ln>
        </p:spPr>
      </p:pic>
      <p:cxnSp>
        <p:nvCxnSpPr>
          <p:cNvPr id="11" name="Straight Arrow Connector 10"/>
          <p:cNvCxnSpPr/>
          <p:nvPr/>
        </p:nvCxnSpPr>
        <p:spPr>
          <a:xfrm rot="16200000" flipH="1">
            <a:off x="1066800" y="3276600"/>
            <a:ext cx="4114800" cy="3352800"/>
          </a:xfrm>
          <a:prstGeom prst="straightConnector1">
            <a:avLst/>
          </a:prstGeom>
          <a:ln w="57150">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8800" y="4179630"/>
            <a:ext cx="8534400" cy="9325630"/>
          </a:xfrm>
          <a:prstGeom prst="rect">
            <a:avLst/>
          </a:prstGeom>
          <a:noFill/>
        </p:spPr>
        <p:txBody>
          <a:bodyPr wrap="square" rtlCol="0">
            <a:spAutoFit/>
          </a:bodyPr>
          <a:lstStyle/>
          <a:p>
            <a:pPr marL="742950" indent="-742950">
              <a:buFont typeface="Arial" pitchFamily="34" charset="0"/>
              <a:buChar char="•"/>
            </a:pPr>
            <a:r>
              <a:rPr lang="en-US" sz="6000" dirty="0" smtClean="0"/>
              <a:t>Gene Ontology</a:t>
            </a:r>
          </a:p>
          <a:p>
            <a:pPr marL="742950" indent="-742950">
              <a:buFont typeface="Arial" pitchFamily="34" charset="0"/>
              <a:buChar char="•"/>
            </a:pPr>
            <a:r>
              <a:rPr lang="en-US" sz="6000" dirty="0" smtClean="0"/>
              <a:t>Pathways</a:t>
            </a:r>
          </a:p>
          <a:p>
            <a:pPr marL="742950" indent="-742950">
              <a:buFont typeface="Arial" pitchFamily="34" charset="0"/>
              <a:buChar char="•"/>
            </a:pPr>
            <a:r>
              <a:rPr lang="en-US" sz="6000" dirty="0" smtClean="0"/>
              <a:t>Phenotype/Disease Association</a:t>
            </a:r>
          </a:p>
          <a:p>
            <a:pPr marL="742950" indent="-742950">
              <a:buFont typeface="Arial" pitchFamily="34" charset="0"/>
              <a:buChar char="•"/>
            </a:pPr>
            <a:r>
              <a:rPr lang="en-US" sz="6000" dirty="0" smtClean="0"/>
              <a:t>Protein Domains</a:t>
            </a:r>
          </a:p>
          <a:p>
            <a:pPr marL="742950" indent="-742950">
              <a:buFont typeface="Arial" pitchFamily="34" charset="0"/>
              <a:buChar char="•"/>
            </a:pPr>
            <a:r>
              <a:rPr lang="en-US" sz="6000" dirty="0" smtClean="0"/>
              <a:t>Protein Interactions</a:t>
            </a:r>
          </a:p>
          <a:p>
            <a:pPr marL="742950" indent="-742950">
              <a:buFont typeface="Arial" pitchFamily="34" charset="0"/>
              <a:buChar char="•"/>
            </a:pPr>
            <a:r>
              <a:rPr lang="en-US" sz="6000" dirty="0" smtClean="0"/>
              <a:t>Expression in other tissues/experiments</a:t>
            </a:r>
          </a:p>
          <a:p>
            <a:pPr marL="742950" indent="-742950">
              <a:buFont typeface="Arial" pitchFamily="34" charset="0"/>
              <a:buChar char="•"/>
            </a:pPr>
            <a:r>
              <a:rPr lang="en-US" sz="6000" dirty="0" smtClean="0"/>
              <a:t>Drug targets</a:t>
            </a:r>
          </a:p>
          <a:p>
            <a:pPr marL="742950" indent="-742950">
              <a:buFont typeface="Arial" pitchFamily="34" charset="0"/>
              <a:buChar char="•"/>
            </a:pPr>
            <a:r>
              <a:rPr lang="en-US" sz="6000" dirty="0" smtClean="0"/>
              <a:t>Literature co-citation…</a:t>
            </a:r>
            <a:endParaRPr lang="en-US" sz="6000" dirty="0"/>
          </a:p>
        </p:txBody>
      </p:sp>
      <p:sp>
        <p:nvSpPr>
          <p:cNvPr id="5" name="TextBox 4"/>
          <p:cNvSpPr txBox="1"/>
          <p:nvPr/>
        </p:nvSpPr>
        <p:spPr>
          <a:xfrm>
            <a:off x="0" y="0"/>
            <a:ext cx="18288000" cy="1938992"/>
          </a:xfrm>
          <a:prstGeom prst="rect">
            <a:avLst/>
          </a:prstGeom>
          <a:noFill/>
        </p:spPr>
        <p:txBody>
          <a:bodyPr wrap="square" rtlCol="0">
            <a:spAutoFit/>
          </a:bodyPr>
          <a:lstStyle/>
          <a:p>
            <a:pPr algn="ctr"/>
            <a:r>
              <a:rPr lang="en-US" sz="6000" b="1" dirty="0" smtClean="0"/>
              <a:t>I have a list of co-expressed mRNAs (Transcriptome)….</a:t>
            </a:r>
          </a:p>
          <a:p>
            <a:pPr algn="ctr"/>
            <a:r>
              <a:rPr lang="en-US" sz="6000" b="1" dirty="0" smtClean="0">
                <a:solidFill>
                  <a:srgbClr val="FF0000"/>
                </a:solidFill>
              </a:rPr>
              <a:t>Now what?</a:t>
            </a:r>
            <a:endParaRPr lang="en-US" sz="6000" b="1" dirty="0">
              <a:solidFill>
                <a:srgbClr val="FF0000"/>
              </a:solidFill>
            </a:endParaRPr>
          </a:p>
        </p:txBody>
      </p:sp>
      <p:sp>
        <p:nvSpPr>
          <p:cNvPr id="6" name="TextBox 5"/>
          <p:cNvSpPr txBox="1"/>
          <p:nvPr/>
        </p:nvSpPr>
        <p:spPr>
          <a:xfrm>
            <a:off x="533400" y="3933170"/>
            <a:ext cx="8001000" cy="9325630"/>
          </a:xfrm>
          <a:prstGeom prst="rect">
            <a:avLst/>
          </a:prstGeom>
          <a:noFill/>
        </p:spPr>
        <p:txBody>
          <a:bodyPr wrap="square" rtlCol="0">
            <a:spAutoFit/>
          </a:bodyPr>
          <a:lstStyle/>
          <a:p>
            <a:pPr marL="742950" indent="-742950">
              <a:buFont typeface="Arial" pitchFamily="34" charset="0"/>
              <a:buChar char="•"/>
            </a:pPr>
            <a:r>
              <a:rPr lang="en-US" sz="6000" dirty="0" smtClean="0"/>
              <a:t>Known transcription factor binding sites (TFBS)</a:t>
            </a:r>
          </a:p>
          <a:p>
            <a:pPr marL="1657350" lvl="1" indent="-742950">
              <a:buFont typeface="Arial" pitchFamily="34" charset="0"/>
              <a:buChar char="•"/>
            </a:pPr>
            <a:r>
              <a:rPr lang="en-US" sz="6000" dirty="0" smtClean="0"/>
              <a:t>Conserved</a:t>
            </a:r>
          </a:p>
          <a:p>
            <a:pPr marL="1657350" lvl="1" indent="-742950">
              <a:buFont typeface="Arial" pitchFamily="34" charset="0"/>
              <a:buChar char="•"/>
            </a:pPr>
            <a:r>
              <a:rPr lang="en-US" sz="6000" dirty="0" smtClean="0"/>
              <a:t>Non-conserved</a:t>
            </a:r>
          </a:p>
          <a:p>
            <a:pPr marL="742950" indent="-742950">
              <a:buFont typeface="Arial" pitchFamily="34" charset="0"/>
              <a:buChar char="•"/>
            </a:pPr>
            <a:r>
              <a:rPr lang="en-US" sz="6000" dirty="0" smtClean="0"/>
              <a:t>Unknown TFBS or Novel motifs</a:t>
            </a:r>
          </a:p>
          <a:p>
            <a:pPr marL="1657350" lvl="1" indent="-742950">
              <a:buFont typeface="Arial" pitchFamily="34" charset="0"/>
              <a:buChar char="•"/>
            </a:pPr>
            <a:r>
              <a:rPr lang="en-US" sz="6000" dirty="0" smtClean="0"/>
              <a:t>Conserved</a:t>
            </a:r>
          </a:p>
          <a:p>
            <a:pPr marL="1657350" lvl="1" indent="-742950">
              <a:buFont typeface="Arial" pitchFamily="34" charset="0"/>
              <a:buChar char="•"/>
            </a:pPr>
            <a:r>
              <a:rPr lang="en-US" sz="6000" dirty="0" smtClean="0"/>
              <a:t>Non-conserved</a:t>
            </a:r>
          </a:p>
          <a:p>
            <a:pPr marL="742950" indent="-742950">
              <a:buFont typeface="Arial" pitchFamily="34" charset="0"/>
              <a:buChar char="•"/>
            </a:pPr>
            <a:r>
              <a:rPr lang="en-US" sz="6000" dirty="0" smtClean="0"/>
              <a:t>MicroRNAs</a:t>
            </a:r>
          </a:p>
        </p:txBody>
      </p:sp>
      <p:sp>
        <p:nvSpPr>
          <p:cNvPr id="7" name="TextBox 6"/>
          <p:cNvSpPr txBox="1"/>
          <p:nvPr/>
        </p:nvSpPr>
        <p:spPr>
          <a:xfrm>
            <a:off x="9448800" y="2286000"/>
            <a:ext cx="8610600" cy="1754326"/>
          </a:xfrm>
          <a:prstGeom prst="rect">
            <a:avLst/>
          </a:prstGeom>
          <a:noFill/>
        </p:spPr>
        <p:txBody>
          <a:bodyPr wrap="square" rtlCol="0">
            <a:spAutoFit/>
          </a:bodyPr>
          <a:lstStyle/>
          <a:p>
            <a:pPr marL="914400" indent="-914400">
              <a:buFont typeface="+mj-lt"/>
              <a:buAutoNum type="arabicPeriod" startAt="2"/>
            </a:pPr>
            <a:r>
              <a:rPr lang="en-US" sz="5400" b="1" u="sng" dirty="0" smtClean="0">
                <a:solidFill>
                  <a:srgbClr val="333399"/>
                </a:solidFill>
              </a:rPr>
              <a:t>Identify the underlying biological theme</a:t>
            </a:r>
          </a:p>
        </p:txBody>
      </p:sp>
      <p:sp>
        <p:nvSpPr>
          <p:cNvPr id="8" name="TextBox 7"/>
          <p:cNvSpPr txBox="1"/>
          <p:nvPr/>
        </p:nvSpPr>
        <p:spPr>
          <a:xfrm>
            <a:off x="533400" y="2286000"/>
            <a:ext cx="8001000" cy="1754326"/>
          </a:xfrm>
          <a:prstGeom prst="rect">
            <a:avLst/>
          </a:prstGeom>
          <a:noFill/>
        </p:spPr>
        <p:txBody>
          <a:bodyPr wrap="square" rtlCol="0">
            <a:spAutoFit/>
          </a:bodyPr>
          <a:lstStyle/>
          <a:p>
            <a:pPr marL="742950" indent="-742950">
              <a:buAutoNum type="arabicPeriod"/>
            </a:pPr>
            <a:r>
              <a:rPr lang="en-US" sz="5400" b="1" u="sng" dirty="0" smtClean="0">
                <a:solidFill>
                  <a:srgbClr val="333399"/>
                </a:solidFill>
              </a:rPr>
              <a:t>Identify putative shared regulatory elements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7620000"/>
            <a:ext cx="9906000" cy="5867400"/>
          </a:xfrm>
          <a:prstGeom prst="roundRect">
            <a:avLst>
              <a:gd name="adj" fmla="val 6295"/>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TextBox 4"/>
          <p:cNvSpPr txBox="1"/>
          <p:nvPr/>
        </p:nvSpPr>
        <p:spPr>
          <a:xfrm>
            <a:off x="0" y="0"/>
            <a:ext cx="18288000" cy="1846659"/>
          </a:xfrm>
          <a:prstGeom prst="rect">
            <a:avLst/>
          </a:prstGeom>
          <a:noFill/>
        </p:spPr>
        <p:txBody>
          <a:bodyPr wrap="square" rtlCol="0">
            <a:spAutoFit/>
          </a:bodyPr>
          <a:lstStyle/>
          <a:p>
            <a:pPr algn="ctr"/>
            <a:r>
              <a:rPr lang="en-US" sz="6000" b="1" dirty="0" smtClean="0"/>
              <a:t>I have a list of co-expressed mRNAs (Transcriptome)….</a:t>
            </a:r>
          </a:p>
          <a:p>
            <a:pPr algn="ctr"/>
            <a:r>
              <a:rPr lang="en-US" sz="5400" b="1" dirty="0" smtClean="0">
                <a:solidFill>
                  <a:srgbClr val="000099"/>
                </a:solidFill>
              </a:rPr>
              <a:t>I want to find the shared cis-elements – Known and Novel</a:t>
            </a:r>
            <a:endParaRPr lang="en-US" sz="5400" b="1" dirty="0">
              <a:solidFill>
                <a:srgbClr val="000099"/>
              </a:solidFill>
            </a:endParaRPr>
          </a:p>
        </p:txBody>
      </p:sp>
      <p:sp>
        <p:nvSpPr>
          <p:cNvPr id="6" name="TextBox 5"/>
          <p:cNvSpPr txBox="1"/>
          <p:nvPr/>
        </p:nvSpPr>
        <p:spPr>
          <a:xfrm>
            <a:off x="381000" y="1828800"/>
            <a:ext cx="16840200" cy="11726287"/>
          </a:xfrm>
          <a:prstGeom prst="rect">
            <a:avLst/>
          </a:prstGeom>
          <a:noFill/>
        </p:spPr>
        <p:txBody>
          <a:bodyPr wrap="square" rtlCol="0">
            <a:spAutoFit/>
          </a:bodyPr>
          <a:lstStyle/>
          <a:p>
            <a:pPr marL="742950" indent="-742950">
              <a:buClr>
                <a:srgbClr val="006600"/>
              </a:buClr>
              <a:buSzPct val="85000"/>
              <a:buFont typeface="Wingdings" pitchFamily="2" charset="2"/>
              <a:buChar char="q"/>
            </a:pPr>
            <a:r>
              <a:rPr lang="en-US" sz="5400" dirty="0" smtClean="0"/>
              <a:t>Known transcription factor binding sites (TFBS)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t>DiRE</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t>Pscan</a:t>
            </a:r>
          </a:p>
          <a:p>
            <a:pPr marL="2571750" lvl="2" indent="-742950">
              <a:buClr>
                <a:srgbClr val="006600"/>
              </a:buClr>
              <a:buSzPct val="85000"/>
              <a:buFont typeface="Arial" pitchFamily="34" charset="0"/>
              <a:buChar char="•"/>
            </a:pPr>
            <a:r>
              <a:rPr lang="en-US" sz="5400" dirty="0" smtClean="0">
                <a:solidFill>
                  <a:srgbClr val="C00000"/>
                </a:solidFill>
              </a:rPr>
              <a:t>MatInspector</a:t>
            </a:r>
            <a:r>
              <a:rPr lang="en-US" sz="5400" dirty="0" smtClean="0"/>
              <a:t> (*Licensed)</a:t>
            </a:r>
          </a:p>
          <a:p>
            <a:pPr marL="742950" indent="-742950">
              <a:buClr>
                <a:srgbClr val="006600"/>
              </a:buClr>
              <a:buSzPct val="85000"/>
              <a:buFont typeface="Wingdings" pitchFamily="2" charset="2"/>
              <a:buChar char="q"/>
            </a:pPr>
            <a:r>
              <a:rPr lang="en-US" sz="5400" dirty="0" smtClean="0"/>
              <a:t>Unknown TFBS or Novel motifs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solidFill>
                  <a:srgbClr val="C00000"/>
                </a:solidFill>
              </a:rPr>
              <a:t>Weeder-H</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solidFill>
                  <a:srgbClr val="C00000"/>
                </a:solidFill>
              </a:rPr>
              <a:t>MEME</a:t>
            </a:r>
          </a:p>
          <a:p>
            <a:pPr marL="2571750" lvl="2" indent="-742950">
              <a:buClr>
                <a:srgbClr val="006600"/>
              </a:buClr>
              <a:buSzPct val="85000"/>
              <a:buFont typeface="Arial" pitchFamily="34" charset="0"/>
              <a:buChar char="•"/>
            </a:pPr>
            <a:r>
              <a:rPr lang="en-US" sz="5400" dirty="0" smtClean="0">
                <a:solidFill>
                  <a:srgbClr val="C00000"/>
                </a:solidFill>
              </a:rPr>
              <a:t>Weeder</a:t>
            </a:r>
          </a:p>
        </p:txBody>
      </p:sp>
      <p:sp>
        <p:nvSpPr>
          <p:cNvPr id="8" name="TextBox 7"/>
          <p:cNvSpPr txBox="1"/>
          <p:nvPr/>
        </p:nvSpPr>
        <p:spPr>
          <a:xfrm>
            <a:off x="10439400" y="2590800"/>
            <a:ext cx="7162800" cy="80945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742950" indent="-742950">
              <a:buFont typeface="+mj-lt"/>
              <a:buAutoNum type="arabicPeriod"/>
            </a:pPr>
            <a:r>
              <a:rPr lang="en-US" sz="4000" dirty="0" smtClean="0">
                <a:solidFill>
                  <a:schemeClr val="bg1">
                    <a:lumMod val="65000"/>
                  </a:schemeClr>
                </a:solidFill>
              </a:rPr>
              <a:t>Each of these applications support different forms of input. Very few support probeset IDs. </a:t>
            </a:r>
          </a:p>
          <a:p>
            <a:pPr marL="742950" indent="-742950">
              <a:buFont typeface="+mj-lt"/>
              <a:buAutoNum type="arabicPeriod"/>
            </a:pPr>
            <a:r>
              <a:rPr lang="en-US" sz="4000" b="1" u="sng" dirty="0" smtClean="0">
                <a:solidFill>
                  <a:srgbClr val="C00000"/>
                </a:solidFill>
              </a:rPr>
              <a:t>Red Font</a:t>
            </a:r>
            <a:r>
              <a:rPr lang="en-US" sz="4000" u="sng" dirty="0" smtClean="0"/>
              <a:t>: Input sequence required; Do not support gene symbols, gene IDs, or accession numbers. The advantage is you can use them for scanning sequences from any species.</a:t>
            </a:r>
          </a:p>
          <a:p>
            <a:pPr marL="742950" indent="-742950">
              <a:buFont typeface="+mj-lt"/>
              <a:buAutoNum type="arabicPeriod"/>
            </a:pPr>
            <a:r>
              <a:rPr lang="en-US" sz="4000" dirty="0" smtClean="0">
                <a:solidFill>
                  <a:schemeClr val="bg1">
                    <a:lumMod val="65000"/>
                  </a:schemeClr>
                </a:solidFill>
              </a:rPr>
              <a:t>*Licensed software: We have access to the licensed version.  </a:t>
            </a:r>
            <a:endParaRPr lang="en-US" sz="4000" dirty="0">
              <a:solidFill>
                <a:schemeClr val="bg1">
                  <a:lumMod val="65000"/>
                </a:schemeClr>
              </a:solidFill>
            </a:endParaRPr>
          </a:p>
        </p:txBody>
      </p:sp>
      <p:sp>
        <p:nvSpPr>
          <p:cNvPr id="9" name="TextBox 8"/>
          <p:cNvSpPr txBox="1"/>
          <p:nvPr/>
        </p:nvSpPr>
        <p:spPr>
          <a:xfrm>
            <a:off x="6934200" y="11243608"/>
            <a:ext cx="11277600" cy="1938992"/>
          </a:xfrm>
          <a:prstGeom prst="rect">
            <a:avLst/>
          </a:prstGeom>
          <a:solidFill>
            <a:srgbClr val="000099"/>
          </a:solidFill>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marL="742950"/>
            <a:r>
              <a:rPr lang="en-US" sz="6000" dirty="0" smtClean="0">
                <a:solidFill>
                  <a:srgbClr val="FFFF00"/>
                </a:solidFill>
              </a:rPr>
              <a:t>How to fetch promoter/upstream sequence – single/multiple?</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p:nvPr/>
        </p:nvSpPr>
        <p:spPr>
          <a:xfrm>
            <a:off x="1752600" y="0"/>
            <a:ext cx="14859000" cy="1015663"/>
          </a:xfrm>
          <a:prstGeom prst="rect">
            <a:avLst/>
          </a:prstGeom>
          <a:noFill/>
        </p:spPr>
        <p:txBody>
          <a:bodyPr wrap="square" rtlCol="0">
            <a:spAutoFit/>
          </a:bodyPr>
          <a:lstStyle/>
          <a:p>
            <a:pPr algn="ctr"/>
            <a:r>
              <a:rPr lang="en-US" sz="6000" b="1" dirty="0" smtClean="0"/>
              <a:t>Genome Browser (http://genome.ucsc.edu)</a:t>
            </a:r>
            <a:endParaRPr lang="en-US" sz="6000" b="1" dirty="0">
              <a:solidFill>
                <a:srgbClr val="FF0000"/>
              </a:solidFill>
            </a:endParaRPr>
          </a:p>
        </p:txBody>
      </p:sp>
      <p:pic>
        <p:nvPicPr>
          <p:cNvPr id="5122" name="Picture 2" descr="C:\Documents and Settings\Anil Jegga\Desktop\Bioinfo_Workshop-2009\Images\UCSC_Home.png"/>
          <p:cNvPicPr>
            <a:picLocks noChangeAspect="1" noChangeArrowheads="1"/>
          </p:cNvPicPr>
          <p:nvPr/>
        </p:nvPicPr>
        <p:blipFill>
          <a:blip r:embed="rId3"/>
          <a:srcRect/>
          <a:stretch>
            <a:fillRect/>
          </a:stretch>
        </p:blipFill>
        <p:spPr bwMode="auto">
          <a:xfrm>
            <a:off x="158067" y="1219200"/>
            <a:ext cx="17890829" cy="10896600"/>
          </a:xfrm>
          <a:prstGeom prst="rect">
            <a:avLst/>
          </a:prstGeom>
          <a:noFill/>
        </p:spPr>
      </p:pic>
      <p:sp>
        <p:nvSpPr>
          <p:cNvPr id="29" name="Rectangle 28"/>
          <p:cNvSpPr/>
          <p:nvPr/>
        </p:nvSpPr>
        <p:spPr>
          <a:xfrm>
            <a:off x="65022" y="1906621"/>
            <a:ext cx="1510859" cy="154102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181" name="Picture 37" descr="ucsc_gateway_menus"/>
          <p:cNvPicPr>
            <a:picLocks noChangeAspect="1" noChangeArrowheads="1"/>
          </p:cNvPicPr>
          <p:nvPr/>
        </p:nvPicPr>
        <p:blipFill>
          <a:blip r:embed="rId3"/>
          <a:srcRect/>
          <a:stretch>
            <a:fillRect/>
          </a:stretch>
        </p:blipFill>
        <p:spPr bwMode="auto">
          <a:xfrm>
            <a:off x="1295400" y="987423"/>
            <a:ext cx="15646400" cy="4775200"/>
          </a:xfrm>
          <a:prstGeom prst="rect">
            <a:avLst/>
          </a:prstGeom>
          <a:noFill/>
          <a:ln w="9525">
            <a:solidFill>
              <a:srgbClr val="100200"/>
            </a:solidFill>
            <a:miter lim="800000"/>
            <a:headEnd/>
            <a:tailEnd/>
          </a:ln>
        </p:spPr>
      </p:pic>
      <p:grpSp>
        <p:nvGrpSpPr>
          <p:cNvPr id="2" name="Group 24"/>
          <p:cNvGrpSpPr/>
          <p:nvPr/>
        </p:nvGrpSpPr>
        <p:grpSpPr>
          <a:xfrm>
            <a:off x="1892302" y="1565277"/>
            <a:ext cx="2562227" cy="4260850"/>
            <a:chOff x="1695453" y="654053"/>
            <a:chExt cx="2562226" cy="4260850"/>
          </a:xfrm>
        </p:grpSpPr>
        <p:sp>
          <p:nvSpPr>
            <p:cNvPr id="1030151" name="AutoShape 7"/>
            <p:cNvSpPr>
              <a:spLocks noChangeArrowheads="1"/>
            </p:cNvSpPr>
            <p:nvPr/>
          </p:nvSpPr>
          <p:spPr bwMode="auto">
            <a:xfrm>
              <a:off x="2476503" y="654053"/>
              <a:ext cx="815975" cy="1276350"/>
            </a:xfrm>
            <a:prstGeom prst="downArrow">
              <a:avLst>
                <a:gd name="adj1" fmla="val 50000"/>
                <a:gd name="adj2" fmla="val 39105"/>
              </a:avLst>
            </a:prstGeom>
            <a:solidFill>
              <a:schemeClr val="tx2">
                <a:lumMod val="60000"/>
                <a:lumOff val="40000"/>
              </a:schemeClr>
            </a:solidFill>
            <a:ln w="9525">
              <a:solidFill>
                <a:schemeClr val="tx1"/>
              </a:solidFill>
              <a:miter lim="800000"/>
              <a:headEnd/>
              <a:tailEnd/>
            </a:ln>
            <a:effectLst/>
          </p:spPr>
          <p:txBody>
            <a:bodyPr wrap="none" anchor="ctr"/>
            <a:lstStyle/>
            <a:p>
              <a:pPr algn="ctr" eaLnBrk="1" hangingPunct="1"/>
              <a:r>
                <a:rPr lang="en-US" sz="4800" dirty="0">
                  <a:latin typeface="Arial Narrow" pitchFamily="34" charset="0"/>
                </a:rPr>
                <a:t>1</a:t>
              </a:r>
            </a:p>
          </p:txBody>
        </p:sp>
        <p:pic>
          <p:nvPicPr>
            <p:cNvPr id="1030154" name="Picture 10" descr="clade"/>
            <p:cNvPicPr>
              <a:picLocks noChangeAspect="1" noChangeArrowheads="1"/>
            </p:cNvPicPr>
            <p:nvPr/>
          </p:nvPicPr>
          <p:blipFill>
            <a:blip r:embed="rId4"/>
            <a:srcRect/>
            <a:stretch>
              <a:fillRect/>
            </a:stretch>
          </p:blipFill>
          <p:spPr bwMode="auto">
            <a:xfrm>
              <a:off x="1695453" y="2571753"/>
              <a:ext cx="2562226" cy="2343150"/>
            </a:xfrm>
            <a:prstGeom prst="rect">
              <a:avLst/>
            </a:prstGeom>
            <a:noFill/>
          </p:spPr>
        </p:pic>
      </p:grpSp>
      <p:sp>
        <p:nvSpPr>
          <p:cNvPr id="1030159" name="AutoShape 15"/>
          <p:cNvSpPr>
            <a:spLocks noChangeArrowheads="1"/>
          </p:cNvSpPr>
          <p:nvPr/>
        </p:nvSpPr>
        <p:spPr bwMode="auto">
          <a:xfrm>
            <a:off x="10071098" y="1444623"/>
            <a:ext cx="762000" cy="1371600"/>
          </a:xfrm>
          <a:prstGeom prst="downArrow">
            <a:avLst>
              <a:gd name="adj1" fmla="val 50000"/>
              <a:gd name="adj2" fmla="val 45000"/>
            </a:avLst>
          </a:prstGeom>
          <a:solidFill>
            <a:schemeClr val="tx2">
              <a:lumMod val="60000"/>
              <a:lumOff val="40000"/>
            </a:schemeClr>
          </a:solidFill>
          <a:ln w="9525">
            <a:solidFill>
              <a:schemeClr val="tx1"/>
            </a:solidFill>
            <a:miter lim="800000"/>
            <a:headEnd/>
            <a:tailEnd/>
          </a:ln>
          <a:effectLst/>
        </p:spPr>
        <p:txBody>
          <a:bodyPr wrap="none" lIns="182880" tIns="91440" rIns="182880" bIns="91440" anchor="ctr"/>
          <a:lstStyle/>
          <a:p>
            <a:pPr algn="ctr" eaLnBrk="1" hangingPunct="1"/>
            <a:r>
              <a:rPr lang="en-US" sz="4800" dirty="0">
                <a:latin typeface="Arial Narrow" pitchFamily="34" charset="0"/>
              </a:rPr>
              <a:t>4</a:t>
            </a:r>
          </a:p>
        </p:txBody>
      </p:sp>
      <p:sp>
        <p:nvSpPr>
          <p:cNvPr id="1030172" name="AutoShape 28"/>
          <p:cNvSpPr>
            <a:spLocks noChangeArrowheads="1"/>
          </p:cNvSpPr>
          <p:nvPr/>
        </p:nvSpPr>
        <p:spPr bwMode="auto">
          <a:xfrm>
            <a:off x="13547725" y="1444623"/>
            <a:ext cx="762000" cy="1371600"/>
          </a:xfrm>
          <a:prstGeom prst="downArrow">
            <a:avLst>
              <a:gd name="adj1" fmla="val 50000"/>
              <a:gd name="adj2" fmla="val 45000"/>
            </a:avLst>
          </a:prstGeom>
          <a:solidFill>
            <a:schemeClr val="tx2">
              <a:lumMod val="60000"/>
              <a:lumOff val="40000"/>
            </a:schemeClr>
          </a:solidFill>
          <a:ln w="9525">
            <a:solidFill>
              <a:schemeClr val="tx1"/>
            </a:solidFill>
            <a:miter lim="800000"/>
            <a:headEnd/>
            <a:tailEnd/>
          </a:ln>
          <a:effectLst/>
        </p:spPr>
        <p:txBody>
          <a:bodyPr wrap="none" lIns="182880" tIns="91440" rIns="182880" bIns="91440" anchor="ctr"/>
          <a:lstStyle/>
          <a:p>
            <a:pPr algn="ctr" eaLnBrk="1" hangingPunct="1"/>
            <a:r>
              <a:rPr lang="en-US" sz="4800" dirty="0">
                <a:latin typeface="Arial Narrow" pitchFamily="34" charset="0"/>
              </a:rPr>
              <a:t>5</a:t>
            </a:r>
          </a:p>
        </p:txBody>
      </p:sp>
      <p:grpSp>
        <p:nvGrpSpPr>
          <p:cNvPr id="3" name="Group 25"/>
          <p:cNvGrpSpPr/>
          <p:nvPr/>
        </p:nvGrpSpPr>
        <p:grpSpPr>
          <a:xfrm>
            <a:off x="7696200" y="4464047"/>
            <a:ext cx="8750300" cy="4114800"/>
            <a:chOff x="7499350" y="3552824"/>
            <a:chExt cx="8750300" cy="4114800"/>
          </a:xfrm>
        </p:grpSpPr>
        <p:grpSp>
          <p:nvGrpSpPr>
            <p:cNvPr id="4" name="Group 33"/>
            <p:cNvGrpSpPr>
              <a:grpSpLocks/>
            </p:cNvGrpSpPr>
            <p:nvPr/>
          </p:nvGrpSpPr>
          <p:grpSpPr bwMode="auto">
            <a:xfrm>
              <a:off x="7499350" y="3641724"/>
              <a:ext cx="8750300" cy="4025900"/>
              <a:chOff x="2534" y="1814"/>
              <a:chExt cx="2699" cy="1268"/>
            </a:xfrm>
          </p:grpSpPr>
          <p:sp>
            <p:nvSpPr>
              <p:cNvPr id="1030166" name="Rectangle 22"/>
              <p:cNvSpPr>
                <a:spLocks noChangeArrowheads="1"/>
              </p:cNvSpPr>
              <p:nvPr/>
            </p:nvSpPr>
            <p:spPr bwMode="auto">
              <a:xfrm>
                <a:off x="2534" y="1814"/>
                <a:ext cx="1382" cy="231"/>
              </a:xfrm>
              <a:prstGeom prst="rect">
                <a:avLst/>
              </a:prstGeom>
              <a:noFill/>
              <a:ln w="38100">
                <a:solidFill>
                  <a:srgbClr val="FC3312"/>
                </a:solidFill>
                <a:miter lim="800000"/>
                <a:headEnd/>
                <a:tailEnd/>
              </a:ln>
              <a:effectLst/>
            </p:spPr>
            <p:txBody>
              <a:bodyPr wrap="none" anchor="ctr"/>
              <a:lstStyle/>
              <a:p>
                <a:endParaRPr lang="en-US" dirty="0"/>
              </a:p>
            </p:txBody>
          </p:sp>
          <p:pic>
            <p:nvPicPr>
              <p:cNvPr id="1030169" name="Picture 25" descr="configure"/>
              <p:cNvPicPr>
                <a:picLocks noChangeAspect="1" noChangeArrowheads="1"/>
              </p:cNvPicPr>
              <p:nvPr/>
            </p:nvPicPr>
            <p:blipFill>
              <a:blip r:embed="rId5"/>
              <a:srcRect/>
              <a:stretch>
                <a:fillRect/>
              </a:stretch>
            </p:blipFill>
            <p:spPr bwMode="auto">
              <a:xfrm>
                <a:off x="3110" y="2105"/>
                <a:ext cx="2123" cy="977"/>
              </a:xfrm>
              <a:prstGeom prst="rect">
                <a:avLst/>
              </a:prstGeom>
              <a:noFill/>
              <a:ln w="9525">
                <a:solidFill>
                  <a:srgbClr val="000066"/>
                </a:solidFill>
                <a:miter lim="800000"/>
                <a:headEnd/>
                <a:tailEnd/>
              </a:ln>
            </p:spPr>
          </p:pic>
          <p:sp>
            <p:nvSpPr>
              <p:cNvPr id="1030170" name="AutoShape 26"/>
              <p:cNvSpPr>
                <a:spLocks noChangeArrowheads="1"/>
              </p:cNvSpPr>
              <p:nvPr/>
            </p:nvSpPr>
            <p:spPr bwMode="auto">
              <a:xfrm>
                <a:off x="3917" y="1874"/>
                <a:ext cx="402" cy="344"/>
              </a:xfrm>
              <a:prstGeom prst="curvedLeftArrow">
                <a:avLst>
                  <a:gd name="adj1" fmla="val 20000"/>
                  <a:gd name="adj2" fmla="val 40000"/>
                  <a:gd name="adj3" fmla="val 45981"/>
                </a:avLst>
              </a:prstGeom>
              <a:solidFill>
                <a:schemeClr val="tx1">
                  <a:lumMod val="10000"/>
                </a:schemeClr>
              </a:solidFill>
              <a:ln w="9525">
                <a:noFill/>
                <a:miter lim="800000"/>
                <a:headEnd/>
                <a:tailEnd/>
              </a:ln>
              <a:effectLst/>
            </p:spPr>
            <p:txBody>
              <a:bodyPr wrap="none" anchor="ctr"/>
              <a:lstStyle/>
              <a:p>
                <a:endParaRPr lang="en-US" dirty="0"/>
              </a:p>
            </p:txBody>
          </p:sp>
        </p:grpSp>
        <p:sp>
          <p:nvSpPr>
            <p:cNvPr id="1030173" name="AutoShape 29"/>
            <p:cNvSpPr>
              <a:spLocks noChangeArrowheads="1"/>
            </p:cNvSpPr>
            <p:nvPr/>
          </p:nvSpPr>
          <p:spPr bwMode="auto">
            <a:xfrm>
              <a:off x="13850531" y="3552824"/>
              <a:ext cx="778093" cy="1371600"/>
            </a:xfrm>
            <a:prstGeom prst="downArrow">
              <a:avLst>
                <a:gd name="adj1" fmla="val 50000"/>
                <a:gd name="adj2" fmla="val 45000"/>
              </a:avLst>
            </a:prstGeom>
            <a:solidFill>
              <a:schemeClr val="tx2">
                <a:lumMod val="60000"/>
                <a:lumOff val="40000"/>
              </a:schemeClr>
            </a:solidFill>
            <a:ln w="9525">
              <a:solidFill>
                <a:schemeClr val="tx1"/>
              </a:solidFill>
              <a:miter lim="800000"/>
              <a:headEnd/>
              <a:tailEnd/>
            </a:ln>
            <a:effectLst/>
          </p:spPr>
          <p:txBody>
            <a:bodyPr wrap="none" anchor="ctr"/>
            <a:lstStyle/>
            <a:p>
              <a:pPr algn="ctr" eaLnBrk="1" hangingPunct="1"/>
              <a:r>
                <a:rPr lang="en-US" sz="4800" dirty="0">
                  <a:latin typeface="Arial Narrow" pitchFamily="34" charset="0"/>
                </a:rPr>
                <a:t>6</a:t>
              </a:r>
            </a:p>
          </p:txBody>
        </p:sp>
      </p:grpSp>
      <p:grpSp>
        <p:nvGrpSpPr>
          <p:cNvPr id="5" name="Group 26"/>
          <p:cNvGrpSpPr/>
          <p:nvPr/>
        </p:nvGrpSpPr>
        <p:grpSpPr>
          <a:xfrm>
            <a:off x="6673850" y="1428755"/>
            <a:ext cx="1927224" cy="5864225"/>
            <a:chOff x="6477001" y="517524"/>
            <a:chExt cx="1927224" cy="5864225"/>
          </a:xfrm>
        </p:grpSpPr>
        <p:sp>
          <p:nvSpPr>
            <p:cNvPr id="1030158" name="AutoShape 14"/>
            <p:cNvSpPr>
              <a:spLocks noChangeArrowheads="1"/>
            </p:cNvSpPr>
            <p:nvPr/>
          </p:nvSpPr>
          <p:spPr bwMode="auto">
            <a:xfrm>
              <a:off x="6950076" y="517524"/>
              <a:ext cx="841375" cy="1387475"/>
            </a:xfrm>
            <a:prstGeom prst="downArrow">
              <a:avLst>
                <a:gd name="adj1" fmla="val 50000"/>
                <a:gd name="adj2" fmla="val 41226"/>
              </a:avLst>
            </a:prstGeom>
            <a:solidFill>
              <a:schemeClr val="tx2">
                <a:lumMod val="60000"/>
                <a:lumOff val="40000"/>
              </a:schemeClr>
            </a:solidFill>
            <a:ln w="9525">
              <a:solidFill>
                <a:schemeClr val="tx1"/>
              </a:solidFill>
              <a:miter lim="800000"/>
              <a:headEnd/>
              <a:tailEnd/>
            </a:ln>
            <a:effectLst/>
          </p:spPr>
          <p:txBody>
            <a:bodyPr wrap="none" anchor="ctr"/>
            <a:lstStyle/>
            <a:p>
              <a:pPr algn="ctr" eaLnBrk="1" hangingPunct="1"/>
              <a:r>
                <a:rPr lang="en-US" sz="4800" dirty="0">
                  <a:latin typeface="Arial Narrow" pitchFamily="34" charset="0"/>
                </a:rPr>
                <a:t>3</a:t>
              </a:r>
            </a:p>
          </p:txBody>
        </p:sp>
        <p:pic>
          <p:nvPicPr>
            <p:cNvPr id="1030185" name="Picture 41" descr="gateway_assembly"/>
            <p:cNvPicPr>
              <a:picLocks noChangeAspect="1" noChangeArrowheads="1"/>
            </p:cNvPicPr>
            <p:nvPr/>
          </p:nvPicPr>
          <p:blipFill>
            <a:blip r:embed="rId6"/>
            <a:srcRect/>
            <a:stretch>
              <a:fillRect/>
            </a:stretch>
          </p:blipFill>
          <p:spPr bwMode="auto">
            <a:xfrm>
              <a:off x="6477001" y="4495799"/>
              <a:ext cx="1927224" cy="1885950"/>
            </a:xfrm>
            <a:prstGeom prst="rect">
              <a:avLst/>
            </a:prstGeom>
            <a:noFill/>
          </p:spPr>
        </p:pic>
      </p:grpSp>
      <p:grpSp>
        <p:nvGrpSpPr>
          <p:cNvPr id="6" name="Group 27"/>
          <p:cNvGrpSpPr/>
          <p:nvPr/>
        </p:nvGrpSpPr>
        <p:grpSpPr>
          <a:xfrm>
            <a:off x="4489462" y="1444626"/>
            <a:ext cx="2117727" cy="7470774"/>
            <a:chOff x="4292603" y="533403"/>
            <a:chExt cx="2117726" cy="7470774"/>
          </a:xfrm>
        </p:grpSpPr>
        <p:sp>
          <p:nvSpPr>
            <p:cNvPr id="1030157" name="AutoShape 13"/>
            <p:cNvSpPr>
              <a:spLocks noChangeArrowheads="1"/>
            </p:cNvSpPr>
            <p:nvPr/>
          </p:nvSpPr>
          <p:spPr bwMode="auto">
            <a:xfrm>
              <a:off x="4845053" y="533403"/>
              <a:ext cx="825500" cy="1371600"/>
            </a:xfrm>
            <a:prstGeom prst="downArrow">
              <a:avLst>
                <a:gd name="adj1" fmla="val 50000"/>
                <a:gd name="adj2" fmla="val 41538"/>
              </a:avLst>
            </a:prstGeom>
            <a:solidFill>
              <a:schemeClr val="tx2">
                <a:lumMod val="60000"/>
                <a:lumOff val="40000"/>
              </a:schemeClr>
            </a:solidFill>
            <a:ln w="9525">
              <a:solidFill>
                <a:schemeClr val="tx1"/>
              </a:solidFill>
              <a:miter lim="800000"/>
              <a:headEnd/>
              <a:tailEnd/>
            </a:ln>
            <a:effectLst/>
          </p:spPr>
          <p:txBody>
            <a:bodyPr wrap="none" anchor="ctr"/>
            <a:lstStyle/>
            <a:p>
              <a:pPr algn="ctr" eaLnBrk="1" hangingPunct="1"/>
              <a:r>
                <a:rPr lang="en-US" sz="4800" dirty="0">
                  <a:latin typeface="Arial Narrow" pitchFamily="34" charset="0"/>
                </a:rPr>
                <a:t>2</a:t>
              </a:r>
            </a:p>
          </p:txBody>
        </p:sp>
        <p:pic>
          <p:nvPicPr>
            <p:cNvPr id="1030189" name="Picture 45" descr="species_menu_0407"/>
            <p:cNvPicPr>
              <a:picLocks noChangeAspect="1" noChangeArrowheads="1"/>
            </p:cNvPicPr>
            <p:nvPr/>
          </p:nvPicPr>
          <p:blipFill>
            <a:blip r:embed="rId7"/>
            <a:srcRect/>
            <a:stretch>
              <a:fillRect/>
            </a:stretch>
          </p:blipFill>
          <p:spPr bwMode="auto">
            <a:xfrm>
              <a:off x="4292603" y="2574928"/>
              <a:ext cx="2117726" cy="5429249"/>
            </a:xfrm>
            <a:prstGeom prst="rect">
              <a:avLst/>
            </a:prstGeom>
            <a:noFill/>
          </p:spPr>
        </p:pic>
      </p:grpSp>
      <p:cxnSp>
        <p:nvCxnSpPr>
          <p:cNvPr id="24" name="Straight Arrow Connector 23"/>
          <p:cNvCxnSpPr/>
          <p:nvPr/>
        </p:nvCxnSpPr>
        <p:spPr>
          <a:xfrm rot="5400000">
            <a:off x="6407149" y="4606923"/>
            <a:ext cx="1447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52600" y="0"/>
            <a:ext cx="14859000" cy="1015663"/>
          </a:xfrm>
          <a:prstGeom prst="rect">
            <a:avLst/>
          </a:prstGeom>
          <a:noFill/>
        </p:spPr>
        <p:txBody>
          <a:bodyPr wrap="square" rtlCol="0">
            <a:spAutoFit/>
          </a:bodyPr>
          <a:lstStyle/>
          <a:p>
            <a:pPr algn="ctr"/>
            <a:r>
              <a:rPr lang="en-US" sz="6000" b="1" dirty="0" smtClean="0"/>
              <a:t>Genome Browser (http://genome.ucsc.edu)</a:t>
            </a:r>
            <a:endParaRPr lang="en-US" sz="6000" b="1" dirty="0">
              <a:solidFill>
                <a:srgbClr val="FF0000"/>
              </a:solidFill>
            </a:endParaRPr>
          </a:p>
        </p:txBody>
      </p:sp>
      <p:sp>
        <p:nvSpPr>
          <p:cNvPr id="1030175" name="Rectangle 31"/>
          <p:cNvSpPr>
            <a:spLocks noGrp="1" noRot="1" noChangeArrowheads="1"/>
          </p:cNvSpPr>
          <p:nvPr>
            <p:ph idx="1"/>
          </p:nvPr>
        </p:nvSpPr>
        <p:spPr>
          <a:xfrm>
            <a:off x="152400" y="8534399"/>
            <a:ext cx="18038323" cy="5162145"/>
          </a:xfrm>
          <a:solidFill>
            <a:schemeClr val="bg1"/>
          </a:solidFill>
          <a:ln>
            <a:solidFill>
              <a:srgbClr val="C00000"/>
            </a:solidFill>
          </a:ln>
        </p:spPr>
        <p:txBody>
          <a:bodyPr>
            <a:noAutofit/>
          </a:bodyPr>
          <a:lstStyle/>
          <a:p>
            <a:pPr marL="914400" indent="-914400">
              <a:buNone/>
            </a:pPr>
            <a:r>
              <a:rPr lang="en-US" sz="3600" dirty="0" smtClean="0"/>
              <a:t>Genome Browser Gateway </a:t>
            </a:r>
            <a:r>
              <a:rPr lang="en-US" sz="3600" dirty="0"/>
              <a:t>choices:</a:t>
            </a:r>
          </a:p>
          <a:p>
            <a:pPr marL="914400" indent="-914400">
              <a:buFont typeface="Wingdings" pitchFamily="2" charset="2"/>
              <a:buAutoNum type="arabicPeriod"/>
            </a:pPr>
            <a:r>
              <a:rPr lang="en-US" sz="3600" dirty="0"/>
              <a:t>Select </a:t>
            </a:r>
            <a:r>
              <a:rPr lang="en-US" sz="3600" dirty="0" smtClean="0"/>
              <a:t>Clade</a:t>
            </a:r>
            <a:endParaRPr lang="en-US" sz="3600" dirty="0"/>
          </a:p>
          <a:p>
            <a:pPr marL="914400" indent="-914400">
              <a:buFont typeface="Wingdings" pitchFamily="2" charset="2"/>
              <a:buAutoNum type="arabicPeriod"/>
            </a:pPr>
            <a:r>
              <a:rPr lang="en-US" sz="3600" dirty="0"/>
              <a:t>Select </a:t>
            </a:r>
            <a:r>
              <a:rPr lang="en-US" sz="3600" dirty="0" smtClean="0"/>
              <a:t>genome/species</a:t>
            </a:r>
            <a:r>
              <a:rPr lang="en-US" sz="3600" dirty="0"/>
              <a:t>: </a:t>
            </a:r>
            <a:r>
              <a:rPr lang="en-US" sz="3600" dirty="0" smtClean="0"/>
              <a:t>You can search only one species </a:t>
            </a:r>
            <a:r>
              <a:rPr lang="en-US" sz="3600" dirty="0"/>
              <a:t>at a time</a:t>
            </a:r>
          </a:p>
          <a:p>
            <a:pPr marL="914400" indent="-914400">
              <a:buFont typeface="Wingdings" pitchFamily="2" charset="2"/>
              <a:buAutoNum type="arabicPeriod"/>
            </a:pPr>
            <a:r>
              <a:rPr lang="en-US" sz="3600" dirty="0"/>
              <a:t>Assembly: the official backbone DNA sequence</a:t>
            </a:r>
          </a:p>
          <a:p>
            <a:pPr marL="914400" indent="-914400">
              <a:buFont typeface="Wingdings" pitchFamily="2" charset="2"/>
              <a:buAutoNum type="arabicPeriod"/>
            </a:pPr>
            <a:r>
              <a:rPr lang="en-US" sz="3600" dirty="0"/>
              <a:t>Position: location in the genome to </a:t>
            </a:r>
            <a:r>
              <a:rPr lang="en-US" sz="3600" dirty="0" smtClean="0"/>
              <a:t>examine or search term (gene symbol, accession number, etc.)</a:t>
            </a:r>
            <a:endParaRPr lang="en-US" sz="3600" dirty="0"/>
          </a:p>
          <a:p>
            <a:pPr marL="914400" indent="-914400">
              <a:buFont typeface="Wingdings" pitchFamily="2" charset="2"/>
              <a:buAutoNum type="arabicPeriod"/>
            </a:pPr>
            <a:r>
              <a:rPr lang="en-US" sz="3600" dirty="0"/>
              <a:t>Image width: how many pixels in display window; 5000 max</a:t>
            </a:r>
          </a:p>
          <a:p>
            <a:pPr marL="914400" indent="-914400">
              <a:buFont typeface="Wingdings" pitchFamily="2" charset="2"/>
              <a:buAutoNum type="arabicPeriod"/>
            </a:pPr>
            <a:r>
              <a:rPr lang="en-US" sz="3600" dirty="0"/>
              <a:t>Configure: make fonts bigger + other </a:t>
            </a:r>
            <a:r>
              <a:rPr lang="en-US" sz="3600" dirty="0" smtClean="0"/>
              <a:t>options</a:t>
            </a:r>
            <a:endParaRPr lang="en-US" sz="36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533400" y="1277558"/>
            <a:ext cx="16840200" cy="11676442"/>
            <a:chOff x="381000" y="381000"/>
            <a:chExt cx="16840200" cy="11676442"/>
          </a:xfrm>
        </p:grpSpPr>
        <p:pic>
          <p:nvPicPr>
            <p:cNvPr id="1026" name="Picture 2"/>
            <p:cNvPicPr>
              <a:picLocks noChangeAspect="1" noChangeArrowheads="1"/>
            </p:cNvPicPr>
            <p:nvPr/>
          </p:nvPicPr>
          <p:blipFill>
            <a:blip r:embed="rId2"/>
            <a:srcRect/>
            <a:stretch>
              <a:fillRect/>
            </a:stretch>
          </p:blipFill>
          <p:spPr bwMode="auto">
            <a:xfrm>
              <a:off x="381000" y="381000"/>
              <a:ext cx="13139244" cy="4038600"/>
            </a:xfrm>
            <a:prstGeom prst="rect">
              <a:avLst/>
            </a:prstGeom>
            <a:noFill/>
            <a:ln w="9525">
              <a:solidFill>
                <a:srgbClr val="FF00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76400" y="5029200"/>
              <a:ext cx="13716000" cy="3214789"/>
            </a:xfrm>
            <a:prstGeom prst="rect">
              <a:avLst/>
            </a:prstGeom>
            <a:noFill/>
            <a:ln w="9525">
              <a:solidFill>
                <a:srgbClr val="FF0000"/>
              </a:solid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352800" y="8915400"/>
              <a:ext cx="13868400" cy="3142042"/>
            </a:xfrm>
            <a:prstGeom prst="rect">
              <a:avLst/>
            </a:prstGeom>
            <a:noFill/>
            <a:ln w="9525">
              <a:solidFill>
                <a:srgbClr val="FF0000"/>
              </a:solidFill>
              <a:miter lim="800000"/>
              <a:headEnd/>
              <a:tailEnd/>
            </a:ln>
            <a:effectLst/>
          </p:spPr>
        </p:pic>
        <p:cxnSp>
          <p:nvCxnSpPr>
            <p:cNvPr id="5" name="Straight Arrow Connector 4"/>
            <p:cNvCxnSpPr/>
            <p:nvPr/>
          </p:nvCxnSpPr>
          <p:spPr>
            <a:xfrm rot="16200000" flipH="1">
              <a:off x="1066800" y="2286000"/>
              <a:ext cx="3657600" cy="2438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8534400" y="7696200"/>
              <a:ext cx="3124200" cy="685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81000" y="1295400"/>
              <a:ext cx="1600200" cy="685800"/>
            </a:xfrm>
            <a:prstGeom prst="ellipse">
              <a:avLst/>
            </a:prstGeom>
            <a:noFill/>
            <a:ln w="571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343400" y="5867400"/>
              <a:ext cx="2209800" cy="609600"/>
            </a:xfrm>
            <a:prstGeom prst="ellipse">
              <a:avLst/>
            </a:prstGeom>
            <a:noFill/>
            <a:ln w="571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924800" y="5791200"/>
              <a:ext cx="4419600" cy="762000"/>
            </a:xfrm>
            <a:prstGeom prst="ellipse">
              <a:avLst/>
            </a:prstGeom>
            <a:noFill/>
            <a:ln w="571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610725" y="9610725"/>
              <a:ext cx="4419600" cy="762000"/>
            </a:xfrm>
            <a:prstGeom prst="ellipse">
              <a:avLst/>
            </a:prstGeom>
            <a:noFill/>
            <a:ln w="5715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1752600" y="0"/>
            <a:ext cx="14859000" cy="1015663"/>
          </a:xfrm>
          <a:prstGeom prst="rect">
            <a:avLst/>
          </a:prstGeom>
          <a:noFill/>
        </p:spPr>
        <p:txBody>
          <a:bodyPr wrap="square" rtlCol="0">
            <a:spAutoFit/>
          </a:bodyPr>
          <a:lstStyle/>
          <a:p>
            <a:pPr algn="ctr"/>
            <a:r>
              <a:rPr lang="en-US" sz="6000" b="1" dirty="0" smtClean="0"/>
              <a:t>Genome Browser (http://genome.ucsc.edu)</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Anil Jegga\Desktop\Bioinfo_Workshop-2009\Images\UCSC_Browser.png"/>
          <p:cNvPicPr>
            <a:picLocks noChangeAspect="1" noChangeArrowheads="1"/>
          </p:cNvPicPr>
          <p:nvPr/>
        </p:nvPicPr>
        <p:blipFill>
          <a:blip r:embed="rId2"/>
          <a:srcRect/>
          <a:stretch>
            <a:fillRect/>
          </a:stretch>
        </p:blipFill>
        <p:spPr bwMode="auto">
          <a:xfrm>
            <a:off x="400910" y="2286000"/>
            <a:ext cx="17486180" cy="10972800"/>
          </a:xfrm>
          <a:prstGeom prst="rect">
            <a:avLst/>
          </a:prstGeom>
          <a:noFill/>
        </p:spPr>
      </p:pic>
      <p:sp>
        <p:nvSpPr>
          <p:cNvPr id="3" name="TextBox 2"/>
          <p:cNvSpPr txBox="1"/>
          <p:nvPr/>
        </p:nvSpPr>
        <p:spPr>
          <a:xfrm>
            <a:off x="1752600" y="279737"/>
            <a:ext cx="14859000" cy="1015663"/>
          </a:xfrm>
          <a:prstGeom prst="rect">
            <a:avLst/>
          </a:prstGeom>
          <a:noFill/>
        </p:spPr>
        <p:txBody>
          <a:bodyPr wrap="square" rtlCol="0">
            <a:spAutoFit/>
          </a:bodyPr>
          <a:lstStyle/>
          <a:p>
            <a:pPr algn="ctr"/>
            <a:r>
              <a:rPr lang="en-US" sz="6000" b="1" dirty="0" smtClean="0"/>
              <a:t>Genome Browser (http://genome.ucsc.edu)</a:t>
            </a:r>
            <a:endParaRPr lang="en-US" sz="6000" b="1" dirty="0">
              <a:solidFill>
                <a:srgbClr val="FF0000"/>
              </a:solidFill>
            </a:endParaRPr>
          </a:p>
        </p:txBody>
      </p:sp>
      <p:sp>
        <p:nvSpPr>
          <p:cNvPr id="4" name="Rectangle 3"/>
          <p:cNvSpPr/>
          <p:nvPr/>
        </p:nvSpPr>
        <p:spPr>
          <a:xfrm rot="16200000">
            <a:off x="-152400" y="8153400"/>
            <a:ext cx="3962400" cy="2286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C00000"/>
                </a:solidFill>
              </a:rPr>
              <a:t>Explore the tracks</a:t>
            </a:r>
            <a:endParaRPr lang="en-US" sz="6000" b="1" dirty="0">
              <a:solidFill>
                <a:srgbClr val="C00000"/>
              </a:solidFill>
            </a:endParaRPr>
          </a:p>
        </p:txBody>
      </p:sp>
      <p:sp>
        <p:nvSpPr>
          <p:cNvPr id="5" name="Left Brace 4"/>
          <p:cNvSpPr/>
          <p:nvPr/>
        </p:nvSpPr>
        <p:spPr>
          <a:xfrm>
            <a:off x="2971800" y="6705600"/>
            <a:ext cx="457200" cy="6019800"/>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381000" y="457200"/>
            <a:ext cx="17907000" cy="13322122"/>
            <a:chOff x="381000" y="457200"/>
            <a:chExt cx="17907000" cy="13322122"/>
          </a:xfrm>
        </p:grpSpPr>
        <p:pic>
          <p:nvPicPr>
            <p:cNvPr id="2050" name="Picture 2"/>
            <p:cNvPicPr>
              <a:picLocks noChangeAspect="1" noChangeArrowheads="1"/>
            </p:cNvPicPr>
            <p:nvPr/>
          </p:nvPicPr>
          <p:blipFill>
            <a:blip r:embed="rId2"/>
            <a:srcRect/>
            <a:stretch>
              <a:fillRect/>
            </a:stretch>
          </p:blipFill>
          <p:spPr bwMode="auto">
            <a:xfrm>
              <a:off x="381000" y="457200"/>
              <a:ext cx="10247313" cy="90471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91200" y="1066800"/>
              <a:ext cx="11969611" cy="7467600"/>
            </a:xfrm>
            <a:prstGeom prst="rect">
              <a:avLst/>
            </a:prstGeom>
            <a:noFill/>
            <a:ln w="25400">
              <a:solidFill>
                <a:srgbClr val="FF0000"/>
              </a:solid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7924800" y="6096000"/>
              <a:ext cx="10363200" cy="7683322"/>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1219200" y="9137634"/>
              <a:ext cx="5181600" cy="4354072"/>
            </a:xfrm>
            <a:prstGeom prst="rect">
              <a:avLst/>
            </a:prstGeom>
            <a:noFill/>
            <a:ln w="9525">
              <a:noFill/>
              <a:miter lim="800000"/>
              <a:headEnd/>
              <a:tailEnd/>
            </a:ln>
            <a:effectLst/>
          </p:spPr>
        </p:pic>
        <p:sp>
          <p:nvSpPr>
            <p:cNvPr id="8" name="Bent Arrow 7"/>
            <p:cNvSpPr/>
            <p:nvPr/>
          </p:nvSpPr>
          <p:spPr>
            <a:xfrm>
              <a:off x="2667000" y="2438400"/>
              <a:ext cx="3276600" cy="1447800"/>
            </a:xfrm>
            <a:prstGeom prst="bentArrow">
              <a:avLst>
                <a:gd name="adj1" fmla="val 25000"/>
                <a:gd name="adj2" fmla="val 25000"/>
                <a:gd name="adj3" fmla="val 32500"/>
                <a:gd name="adj4" fmla="val 4375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381000" y="3886200"/>
              <a:ext cx="3733800" cy="457200"/>
            </a:xfrm>
            <a:prstGeom prst="rect">
              <a:avLst/>
            </a:prstGeom>
            <a:noFill/>
            <a:ln w="571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rot="16200000" flipH="1">
              <a:off x="9486900" y="4000500"/>
              <a:ext cx="5943600" cy="838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506200" y="1143000"/>
              <a:ext cx="685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rot="10800000" flipV="1">
              <a:off x="6324600" y="12192002"/>
              <a:ext cx="1828802" cy="22859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p:cNvSpPr txBox="1"/>
          <p:nvPr/>
        </p:nvSpPr>
        <p:spPr>
          <a:xfrm>
            <a:off x="1752600" y="0"/>
            <a:ext cx="14859000" cy="1015663"/>
          </a:xfrm>
          <a:prstGeom prst="rect">
            <a:avLst/>
          </a:prstGeom>
          <a:noFill/>
        </p:spPr>
        <p:txBody>
          <a:bodyPr wrap="square" rtlCol="0">
            <a:spAutoFit/>
          </a:bodyPr>
          <a:lstStyle/>
          <a:p>
            <a:pPr algn="ctr"/>
            <a:r>
              <a:rPr lang="en-US" sz="6000" b="1" dirty="0" smtClean="0"/>
              <a:t>Genome Browser (http://genome.ucsc.edu)</a:t>
            </a:r>
            <a:endParaRPr lang="en-US" sz="6000" b="1" dirty="0">
              <a:solidFill>
                <a:srgbClr val="FF0000"/>
              </a:solidFill>
            </a:endParaRPr>
          </a:p>
        </p:txBody>
      </p:sp>
      <p:pic>
        <p:nvPicPr>
          <p:cNvPr id="5122" name="Picture 2" descr="C:\Documents and Settings\Anil Jegga\Desktop\Bioinfo_Workshop-2009\Images\UCSC_Home.png"/>
          <p:cNvPicPr>
            <a:picLocks noChangeAspect="1" noChangeArrowheads="1"/>
          </p:cNvPicPr>
          <p:nvPr/>
        </p:nvPicPr>
        <p:blipFill>
          <a:blip r:embed="rId3"/>
          <a:srcRect/>
          <a:stretch>
            <a:fillRect/>
          </a:stretch>
        </p:blipFill>
        <p:spPr bwMode="auto">
          <a:xfrm>
            <a:off x="158067" y="1219200"/>
            <a:ext cx="17890829" cy="10896600"/>
          </a:xfrm>
          <a:prstGeom prst="rect">
            <a:avLst/>
          </a:prstGeom>
          <a:noFill/>
        </p:spPr>
      </p:pic>
      <p:sp>
        <p:nvSpPr>
          <p:cNvPr id="29" name="Rectangle 28"/>
          <p:cNvSpPr/>
          <p:nvPr/>
        </p:nvSpPr>
        <p:spPr>
          <a:xfrm>
            <a:off x="2286000" y="1905000"/>
            <a:ext cx="1142999" cy="609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0" name="Picture 6" descr="C:\Documents and Settings\Anil Jegga\Desktop\Bioinfo_Workshop-2009\Images\UCSC_TableBrowser-3.png"/>
          <p:cNvPicPr>
            <a:picLocks noChangeAspect="1" noChangeArrowheads="1"/>
          </p:cNvPicPr>
          <p:nvPr/>
        </p:nvPicPr>
        <p:blipFill>
          <a:blip r:embed="rId3"/>
          <a:srcRect/>
          <a:stretch>
            <a:fillRect/>
          </a:stretch>
        </p:blipFill>
        <p:spPr bwMode="auto">
          <a:xfrm>
            <a:off x="4902034" y="8610600"/>
            <a:ext cx="8204366" cy="4724400"/>
          </a:xfrm>
          <a:prstGeom prst="rect">
            <a:avLst/>
          </a:prstGeom>
          <a:noFill/>
          <a:ln>
            <a:solidFill>
              <a:srgbClr val="000099"/>
            </a:solidFill>
          </a:ln>
        </p:spPr>
      </p:pic>
      <p:sp>
        <p:nvSpPr>
          <p:cNvPr id="22" name="TextBox 21"/>
          <p:cNvSpPr txBox="1"/>
          <p:nvPr/>
        </p:nvSpPr>
        <p:spPr>
          <a:xfrm>
            <a:off x="1752600" y="0"/>
            <a:ext cx="14859000" cy="1015663"/>
          </a:xfrm>
          <a:prstGeom prst="rect">
            <a:avLst/>
          </a:prstGeom>
          <a:noFill/>
        </p:spPr>
        <p:txBody>
          <a:bodyPr wrap="square" rtlCol="0">
            <a:spAutoFit/>
          </a:bodyPr>
          <a:lstStyle/>
          <a:p>
            <a:pPr algn="ctr"/>
            <a:r>
              <a:rPr lang="en-US" sz="6000" b="1" dirty="0" smtClean="0"/>
              <a:t>Genome Browser (http://genome.ucsc.edu)</a:t>
            </a:r>
            <a:endParaRPr lang="en-US" sz="6000" b="1" dirty="0">
              <a:solidFill>
                <a:srgbClr val="FF0000"/>
              </a:solidFill>
            </a:endParaRPr>
          </a:p>
        </p:txBody>
      </p:sp>
      <p:pic>
        <p:nvPicPr>
          <p:cNvPr id="6146" name="Picture 2"/>
          <p:cNvPicPr>
            <a:picLocks noChangeAspect="1" noChangeArrowheads="1"/>
          </p:cNvPicPr>
          <p:nvPr/>
        </p:nvPicPr>
        <p:blipFill>
          <a:blip r:embed="rId4"/>
          <a:srcRect t="20313" r="39375" b="26562"/>
          <a:stretch>
            <a:fillRect/>
          </a:stretch>
        </p:blipFill>
        <p:spPr bwMode="auto">
          <a:xfrm>
            <a:off x="9289915" y="990600"/>
            <a:ext cx="8839200" cy="6196553"/>
          </a:xfrm>
          <a:prstGeom prst="rect">
            <a:avLst/>
          </a:prstGeom>
          <a:noFill/>
          <a:ln w="9525">
            <a:solidFill>
              <a:srgbClr val="000099"/>
            </a:solidFill>
            <a:miter lim="800000"/>
            <a:headEnd/>
            <a:tailEnd/>
          </a:ln>
        </p:spPr>
      </p:pic>
      <p:pic>
        <p:nvPicPr>
          <p:cNvPr id="6147" name="Picture 3"/>
          <p:cNvPicPr>
            <a:picLocks noChangeAspect="1" noChangeArrowheads="1"/>
          </p:cNvPicPr>
          <p:nvPr/>
        </p:nvPicPr>
        <p:blipFill>
          <a:blip r:embed="rId5"/>
          <a:srcRect l="1250" t="21094" r="66250" b="32031"/>
          <a:stretch>
            <a:fillRect/>
          </a:stretch>
        </p:blipFill>
        <p:spPr bwMode="auto">
          <a:xfrm>
            <a:off x="12268200" y="7473462"/>
            <a:ext cx="5410200" cy="6242538"/>
          </a:xfrm>
          <a:prstGeom prst="rect">
            <a:avLst/>
          </a:prstGeom>
          <a:noFill/>
          <a:ln w="9525">
            <a:solidFill>
              <a:srgbClr val="000099"/>
            </a:solidFill>
            <a:miter lim="800000"/>
            <a:headEnd/>
            <a:tailEnd/>
          </a:ln>
        </p:spPr>
      </p:pic>
      <p:pic>
        <p:nvPicPr>
          <p:cNvPr id="6148" name="Picture 4" descr="C:\Documents and Settings\Anil Jegga\Desktop\Bioinfo_Workshop-2009\Images\UCSC_TableBrowser-1.png"/>
          <p:cNvPicPr>
            <a:picLocks noChangeAspect="1" noChangeArrowheads="1"/>
          </p:cNvPicPr>
          <p:nvPr/>
        </p:nvPicPr>
        <p:blipFill>
          <a:blip r:embed="rId6"/>
          <a:srcRect/>
          <a:stretch>
            <a:fillRect/>
          </a:stretch>
        </p:blipFill>
        <p:spPr bwMode="auto">
          <a:xfrm>
            <a:off x="127000" y="1051297"/>
            <a:ext cx="8824982" cy="5519738"/>
          </a:xfrm>
          <a:prstGeom prst="rect">
            <a:avLst/>
          </a:prstGeom>
          <a:noFill/>
          <a:ln>
            <a:solidFill>
              <a:srgbClr val="000099"/>
            </a:solidFill>
          </a:ln>
        </p:spPr>
      </p:pic>
      <p:pic>
        <p:nvPicPr>
          <p:cNvPr id="6149" name="Picture 5" descr="C:\Documents and Settings\Anil Jegga\Desktop\Bioinfo_Workshop-2009\Images\UCSC_TableBrowser-2.png"/>
          <p:cNvPicPr>
            <a:picLocks noChangeAspect="1" noChangeArrowheads="1"/>
          </p:cNvPicPr>
          <p:nvPr/>
        </p:nvPicPr>
        <p:blipFill>
          <a:blip r:embed="rId7"/>
          <a:srcRect/>
          <a:stretch>
            <a:fillRect/>
          </a:stretch>
        </p:blipFill>
        <p:spPr bwMode="auto">
          <a:xfrm>
            <a:off x="4953000" y="5437763"/>
            <a:ext cx="4470042" cy="2667000"/>
          </a:xfrm>
          <a:prstGeom prst="rect">
            <a:avLst/>
          </a:prstGeom>
          <a:noFill/>
          <a:ln>
            <a:solidFill>
              <a:srgbClr val="000099"/>
            </a:solidFill>
          </a:ln>
        </p:spPr>
      </p:pic>
      <p:sp>
        <p:nvSpPr>
          <p:cNvPr id="29" name="Rectangle 28"/>
          <p:cNvSpPr/>
          <p:nvPr/>
        </p:nvSpPr>
        <p:spPr>
          <a:xfrm>
            <a:off x="76200" y="2707532"/>
            <a:ext cx="7159557" cy="64526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724400" y="9144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1</a:t>
            </a:r>
            <a:endParaRPr lang="en-US" sz="4000" b="1" dirty="0"/>
          </a:p>
        </p:txBody>
      </p:sp>
      <p:sp>
        <p:nvSpPr>
          <p:cNvPr id="12" name="TextBox 11"/>
          <p:cNvSpPr txBox="1"/>
          <p:nvPr/>
        </p:nvSpPr>
        <p:spPr>
          <a:xfrm>
            <a:off x="16764000" y="8382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2</a:t>
            </a:r>
            <a:endParaRPr lang="en-US" sz="4000" b="1" dirty="0"/>
          </a:p>
        </p:txBody>
      </p:sp>
      <p:sp>
        <p:nvSpPr>
          <p:cNvPr id="13" name="TextBox 12"/>
          <p:cNvSpPr txBox="1"/>
          <p:nvPr/>
        </p:nvSpPr>
        <p:spPr>
          <a:xfrm>
            <a:off x="7620000" y="48768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3</a:t>
            </a:r>
            <a:endParaRPr lang="en-US" sz="4000" b="1" dirty="0"/>
          </a:p>
        </p:txBody>
      </p:sp>
      <p:sp>
        <p:nvSpPr>
          <p:cNvPr id="14" name="TextBox 13"/>
          <p:cNvSpPr txBox="1"/>
          <p:nvPr/>
        </p:nvSpPr>
        <p:spPr>
          <a:xfrm>
            <a:off x="16992600" y="73152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4</a:t>
            </a:r>
            <a:endParaRPr lang="en-US" sz="4000" b="1" dirty="0"/>
          </a:p>
        </p:txBody>
      </p:sp>
      <p:sp>
        <p:nvSpPr>
          <p:cNvPr id="15" name="TextBox 14"/>
          <p:cNvSpPr txBox="1"/>
          <p:nvPr/>
        </p:nvSpPr>
        <p:spPr>
          <a:xfrm>
            <a:off x="10591800" y="83058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5</a:t>
            </a:r>
            <a:endParaRPr lang="en-US" sz="4000" b="1" dirty="0"/>
          </a:p>
        </p:txBody>
      </p:sp>
      <p:pic>
        <p:nvPicPr>
          <p:cNvPr id="6151" name="Picture 7" descr="C:\Documents and Settings\Anil Jegga\Desktop\Bioinfo_Workshop-2009\Images\UCSC_TableBrowser-4.png"/>
          <p:cNvPicPr>
            <a:picLocks noChangeAspect="1" noChangeArrowheads="1"/>
          </p:cNvPicPr>
          <p:nvPr/>
        </p:nvPicPr>
        <p:blipFill>
          <a:blip r:embed="rId8"/>
          <a:srcRect/>
          <a:stretch>
            <a:fillRect/>
          </a:stretch>
        </p:blipFill>
        <p:spPr bwMode="auto">
          <a:xfrm>
            <a:off x="228600" y="7010400"/>
            <a:ext cx="4490374" cy="6503988"/>
          </a:xfrm>
          <a:prstGeom prst="rect">
            <a:avLst/>
          </a:prstGeom>
          <a:noFill/>
          <a:ln>
            <a:solidFill>
              <a:srgbClr val="000099"/>
            </a:solidFill>
          </a:ln>
        </p:spPr>
      </p:pic>
      <p:sp>
        <p:nvSpPr>
          <p:cNvPr id="17" name="TextBox 16"/>
          <p:cNvSpPr txBox="1"/>
          <p:nvPr/>
        </p:nvSpPr>
        <p:spPr>
          <a:xfrm>
            <a:off x="4267200" y="68580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6</a:t>
            </a:r>
            <a:endParaRPr lang="en-US" sz="4000" b="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0" y="0"/>
            <a:ext cx="18288000" cy="13716000"/>
            <a:chOff x="0" y="0"/>
            <a:chExt cx="18288000" cy="13716000"/>
          </a:xfrm>
        </p:grpSpPr>
        <p:pic>
          <p:nvPicPr>
            <p:cNvPr id="3074" name="Picture 2" descr="TableBrowser_SequenceSelect-2"/>
            <p:cNvPicPr>
              <a:picLocks noChangeAspect="1" noChangeArrowheads="1"/>
            </p:cNvPicPr>
            <p:nvPr/>
          </p:nvPicPr>
          <p:blipFill>
            <a:blip r:embed="rId2"/>
            <a:srcRect/>
            <a:stretch>
              <a:fillRect/>
            </a:stretch>
          </p:blipFill>
          <p:spPr bwMode="auto">
            <a:xfrm>
              <a:off x="0" y="0"/>
              <a:ext cx="10864837" cy="13716000"/>
            </a:xfrm>
            <a:prstGeom prst="rect">
              <a:avLst/>
            </a:prstGeom>
            <a:noFill/>
            <a:ln w="9525">
              <a:noFill/>
              <a:miter lim="800000"/>
              <a:headEnd/>
              <a:tailEnd/>
            </a:ln>
          </p:spPr>
        </p:pic>
        <p:sp>
          <p:nvSpPr>
            <p:cNvPr id="3075" name="Rectangle 3"/>
            <p:cNvSpPr>
              <a:spLocks noChangeArrowheads="1"/>
            </p:cNvSpPr>
            <p:nvPr/>
          </p:nvSpPr>
          <p:spPr bwMode="auto">
            <a:xfrm>
              <a:off x="381000" y="2743200"/>
              <a:ext cx="5791200" cy="533400"/>
            </a:xfrm>
            <a:prstGeom prst="rect">
              <a:avLst/>
            </a:prstGeom>
            <a:noFill/>
            <a:ln w="762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6" name="Rectangle 4"/>
            <p:cNvSpPr>
              <a:spLocks noChangeArrowheads="1"/>
            </p:cNvSpPr>
            <p:nvPr/>
          </p:nvSpPr>
          <p:spPr bwMode="auto">
            <a:xfrm>
              <a:off x="381000" y="11734800"/>
              <a:ext cx="6096000" cy="457200"/>
            </a:xfrm>
            <a:prstGeom prst="rect">
              <a:avLst/>
            </a:prstGeom>
            <a:noFill/>
            <a:ln w="762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8" name="Straight Arrow Connector 7"/>
            <p:cNvCxnSpPr/>
            <p:nvPr/>
          </p:nvCxnSpPr>
          <p:spPr>
            <a:xfrm flipV="1">
              <a:off x="2895600" y="11811000"/>
              <a:ext cx="72390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9" name="Picture 7"/>
            <p:cNvPicPr>
              <a:picLocks noChangeAspect="1" noChangeArrowheads="1"/>
            </p:cNvPicPr>
            <p:nvPr/>
          </p:nvPicPr>
          <p:blipFill>
            <a:blip r:embed="rId3"/>
            <a:srcRect/>
            <a:stretch>
              <a:fillRect/>
            </a:stretch>
          </p:blipFill>
          <p:spPr bwMode="auto">
            <a:xfrm>
              <a:off x="10163349" y="2209800"/>
              <a:ext cx="8124651" cy="10587253"/>
            </a:xfrm>
            <a:prstGeom prst="rect">
              <a:avLst/>
            </a:prstGeom>
            <a:noFill/>
            <a:ln w="9525">
              <a:noFill/>
              <a:miter lim="800000"/>
              <a:headEnd/>
              <a:tailEnd/>
            </a:ln>
            <a:effectLst/>
          </p:spPr>
        </p:pic>
        <p:sp>
          <p:nvSpPr>
            <p:cNvPr id="3078" name="Rectangle 6"/>
            <p:cNvSpPr>
              <a:spLocks noChangeArrowheads="1"/>
            </p:cNvSpPr>
            <p:nvPr/>
          </p:nvSpPr>
          <p:spPr bwMode="auto">
            <a:xfrm>
              <a:off x="10220325" y="7753350"/>
              <a:ext cx="7924800" cy="2533650"/>
            </a:xfrm>
            <a:prstGeom prst="rect">
              <a:avLst/>
            </a:prstGeom>
            <a:noFill/>
            <a:ln w="571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Group 32"/>
          <p:cNvGrpSpPr/>
          <p:nvPr/>
        </p:nvGrpSpPr>
        <p:grpSpPr>
          <a:xfrm>
            <a:off x="10" y="1"/>
            <a:ext cx="18213633" cy="13411202"/>
            <a:chOff x="0" y="0"/>
            <a:chExt cx="18213633" cy="13411202"/>
          </a:xfrm>
        </p:grpSpPr>
        <p:grpSp>
          <p:nvGrpSpPr>
            <p:cNvPr id="29" name="Group 28"/>
            <p:cNvGrpSpPr/>
            <p:nvPr/>
          </p:nvGrpSpPr>
          <p:grpSpPr>
            <a:xfrm>
              <a:off x="0" y="0"/>
              <a:ext cx="18213633" cy="13411202"/>
              <a:chOff x="0" y="0"/>
              <a:chExt cx="18213633" cy="13411202"/>
            </a:xfrm>
          </p:grpSpPr>
          <p:grpSp>
            <p:nvGrpSpPr>
              <p:cNvPr id="25" name="Group 24"/>
              <p:cNvGrpSpPr/>
              <p:nvPr/>
            </p:nvGrpSpPr>
            <p:grpSpPr>
              <a:xfrm>
                <a:off x="0" y="0"/>
                <a:ext cx="18213633" cy="13411202"/>
                <a:chOff x="0" y="0"/>
                <a:chExt cx="18213633" cy="13411202"/>
              </a:xfrm>
            </p:grpSpPr>
            <p:pic>
              <p:nvPicPr>
                <p:cNvPr id="5122" name="Picture 2"/>
                <p:cNvPicPr>
                  <a:picLocks noChangeAspect="1" noChangeArrowheads="1"/>
                </p:cNvPicPr>
                <p:nvPr/>
              </p:nvPicPr>
              <p:blipFill>
                <a:blip r:embed="rId2"/>
                <a:srcRect/>
                <a:stretch>
                  <a:fillRect/>
                </a:stretch>
              </p:blipFill>
              <p:spPr bwMode="auto">
                <a:xfrm>
                  <a:off x="0" y="0"/>
                  <a:ext cx="8085018" cy="6248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8382000" y="304800"/>
                  <a:ext cx="9698049" cy="54102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8382000" y="5867400"/>
                  <a:ext cx="9831633" cy="7391400"/>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a:srcRect/>
                <a:stretch>
                  <a:fillRect/>
                </a:stretch>
              </p:blipFill>
              <p:spPr bwMode="auto">
                <a:xfrm>
                  <a:off x="0" y="6858000"/>
                  <a:ext cx="8322145" cy="6248400"/>
                </a:xfrm>
                <a:prstGeom prst="rect">
                  <a:avLst/>
                </a:prstGeom>
                <a:noFill/>
                <a:ln w="9525">
                  <a:noFill/>
                  <a:miter lim="800000"/>
                  <a:headEnd/>
                  <a:tailEnd/>
                </a:ln>
                <a:effectLst/>
              </p:spPr>
            </p:pic>
            <p:sp>
              <p:nvSpPr>
                <p:cNvPr id="6" name="TextBox 5"/>
                <p:cNvSpPr txBox="1"/>
                <p:nvPr/>
              </p:nvSpPr>
              <p:spPr>
                <a:xfrm>
                  <a:off x="6400800" y="19050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1</a:t>
                  </a:r>
                  <a:endParaRPr lang="en-US" sz="4000" b="1" dirty="0"/>
                </a:p>
              </p:txBody>
            </p:sp>
            <p:sp>
              <p:nvSpPr>
                <p:cNvPr id="7" name="TextBox 6"/>
                <p:cNvSpPr txBox="1"/>
                <p:nvPr/>
              </p:nvSpPr>
              <p:spPr>
                <a:xfrm>
                  <a:off x="17297400" y="19050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2</a:t>
                  </a:r>
                  <a:endParaRPr lang="en-US" sz="4000" b="1" dirty="0"/>
                </a:p>
              </p:txBody>
            </p:sp>
            <p:sp>
              <p:nvSpPr>
                <p:cNvPr id="8" name="TextBox 7"/>
                <p:cNvSpPr txBox="1"/>
                <p:nvPr/>
              </p:nvSpPr>
              <p:spPr>
                <a:xfrm>
                  <a:off x="17068800" y="82296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3</a:t>
                  </a:r>
                  <a:endParaRPr lang="en-US" sz="4000" b="1" dirty="0"/>
                </a:p>
              </p:txBody>
            </p:sp>
            <p:sp>
              <p:nvSpPr>
                <p:cNvPr id="9" name="TextBox 8"/>
                <p:cNvSpPr txBox="1"/>
                <p:nvPr/>
              </p:nvSpPr>
              <p:spPr>
                <a:xfrm>
                  <a:off x="7010400" y="8359914"/>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4</a:t>
                  </a:r>
                  <a:endParaRPr lang="en-US" sz="4000" b="1" dirty="0"/>
                </a:p>
              </p:txBody>
            </p:sp>
            <p:sp>
              <p:nvSpPr>
                <p:cNvPr id="10" name="Rounded Rectangle 9"/>
                <p:cNvSpPr/>
                <p:nvPr/>
              </p:nvSpPr>
              <p:spPr>
                <a:xfrm>
                  <a:off x="111966" y="2743200"/>
                  <a:ext cx="6288833" cy="989045"/>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ounded Rectangle 10"/>
                <p:cNvSpPr/>
                <p:nvPr/>
              </p:nvSpPr>
              <p:spPr>
                <a:xfrm>
                  <a:off x="8534401" y="2819400"/>
                  <a:ext cx="838200" cy="20574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3" name="Straight Arrow Connector 12"/>
                <p:cNvCxnSpPr>
                  <a:endCxn id="11" idx="1"/>
                </p:cNvCxnSpPr>
                <p:nvPr/>
              </p:nvCxnSpPr>
              <p:spPr>
                <a:xfrm>
                  <a:off x="3200400" y="3505200"/>
                  <a:ext cx="5334001"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rot="16200000">
                  <a:off x="11049000" y="8610600"/>
                  <a:ext cx="381000" cy="52578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ounded Rectangle 14"/>
                <p:cNvSpPr/>
                <p:nvPr/>
              </p:nvSpPr>
              <p:spPr>
                <a:xfrm>
                  <a:off x="228600" y="9829800"/>
                  <a:ext cx="3505200" cy="3810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6" name="Straight Arrow Connector 15"/>
                <p:cNvCxnSpPr/>
                <p:nvPr/>
              </p:nvCxnSpPr>
              <p:spPr>
                <a:xfrm rot="5400000">
                  <a:off x="8001001" y="6096000"/>
                  <a:ext cx="15240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010400" y="12496802"/>
                  <a:ext cx="16002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94388" y="12233988"/>
                  <a:ext cx="3201955" cy="306355"/>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2" name="Straight Arrow Connector 21"/>
                <p:cNvCxnSpPr/>
                <p:nvPr/>
              </p:nvCxnSpPr>
              <p:spPr>
                <a:xfrm rot="5400000">
                  <a:off x="1524794" y="12954000"/>
                  <a:ext cx="913609" cy="7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181600" y="4038600"/>
                <a:ext cx="3124200" cy="2308324"/>
              </a:xfrm>
              <a:prstGeom prst="rect">
                <a:avLst/>
              </a:prstGeom>
              <a:solidFill>
                <a:srgbClr val="FFFFCC"/>
              </a:solidFill>
            </p:spPr>
            <p:txBody>
              <a:bodyPr wrap="square" rtlCol="0">
                <a:spAutoFit/>
              </a:bodyPr>
              <a:lstStyle/>
              <a:p>
                <a:pPr marL="457200" indent="-457200">
                  <a:buFont typeface="+mj-lt"/>
                  <a:buAutoNum type="arabicPeriod"/>
                </a:pPr>
                <a:r>
                  <a:rPr lang="en-US" sz="2400" b="1" dirty="0" smtClean="0"/>
                  <a:t>Select “refFlat” under “table”</a:t>
                </a:r>
              </a:p>
              <a:p>
                <a:pPr marL="457200" indent="-457200">
                  <a:buFont typeface="+mj-lt"/>
                  <a:buAutoNum type="arabicPeriod"/>
                </a:pPr>
                <a:r>
                  <a:rPr lang="en-US" sz="2400" b="1" dirty="0" smtClean="0"/>
                  <a:t>Ensure that “region” is “genome”</a:t>
                </a:r>
              </a:p>
              <a:p>
                <a:pPr marL="457200" indent="-457200">
                  <a:buFont typeface="+mj-lt"/>
                  <a:buAutoNum type="arabicPeriod"/>
                </a:pPr>
                <a:r>
                  <a:rPr lang="en-US" sz="2400" b="1" dirty="0" smtClean="0"/>
                  <a:t>Click on “paste list”</a:t>
                </a:r>
                <a:endParaRPr lang="en-US" sz="2400" b="1" dirty="0"/>
              </a:p>
            </p:txBody>
          </p:sp>
          <p:sp>
            <p:nvSpPr>
              <p:cNvPr id="27" name="TextBox 26"/>
              <p:cNvSpPr txBox="1"/>
              <p:nvPr/>
            </p:nvSpPr>
            <p:spPr>
              <a:xfrm>
                <a:off x="9753600" y="1981201"/>
                <a:ext cx="7391400" cy="1938992"/>
              </a:xfrm>
              <a:prstGeom prst="rect">
                <a:avLst/>
              </a:prstGeom>
              <a:solidFill>
                <a:srgbClr val="FFFFCC"/>
              </a:solidFill>
            </p:spPr>
            <p:txBody>
              <a:bodyPr wrap="square" rtlCol="0">
                <a:spAutoFit/>
              </a:bodyPr>
              <a:lstStyle/>
              <a:p>
                <a:pPr marL="457200" indent="-457200">
                  <a:buFont typeface="+mj-lt"/>
                  <a:buAutoNum type="arabicPeriod"/>
                </a:pPr>
                <a:r>
                  <a:rPr lang="en-US" sz="2400" b="1" dirty="0" smtClean="0"/>
                  <a:t>Paste the gene symbols</a:t>
                </a:r>
              </a:p>
              <a:p>
                <a:pPr marL="457200" indent="-457200">
                  <a:buFont typeface="+mj-lt"/>
                  <a:buAutoNum type="arabicPeriod"/>
                </a:pPr>
                <a:r>
                  <a:rPr lang="en-US" sz="2400" b="1" dirty="0" smtClean="0"/>
                  <a:t>Remember it is case-sensitive:</a:t>
                </a:r>
              </a:p>
              <a:p>
                <a:pPr marL="1371600" lvl="1" indent="-457200">
                  <a:buFont typeface="Arial" pitchFamily="34" charset="0"/>
                  <a:buChar char="•"/>
                </a:pPr>
                <a:r>
                  <a:rPr lang="en-US" sz="2400" b="1" dirty="0" smtClean="0"/>
                  <a:t>Human: all upper case (e.g. XRCC1)</a:t>
                </a:r>
              </a:p>
              <a:p>
                <a:pPr marL="1371600" lvl="1" indent="-457200">
                  <a:buFont typeface="Arial" pitchFamily="34" charset="0"/>
                  <a:buChar char="•"/>
                </a:pPr>
                <a:r>
                  <a:rPr lang="en-US" sz="2400" b="1" dirty="0" smtClean="0"/>
                  <a:t>Mouse: lower case (first letter upper case. E.g. Xrcc1)</a:t>
                </a:r>
                <a:endParaRPr lang="en-US" sz="2400" b="1" dirty="0"/>
              </a:p>
            </p:txBody>
          </p:sp>
          <p:sp>
            <p:nvSpPr>
              <p:cNvPr id="28" name="TextBox 27"/>
              <p:cNvSpPr txBox="1"/>
              <p:nvPr/>
            </p:nvSpPr>
            <p:spPr>
              <a:xfrm>
                <a:off x="3810000" y="9379803"/>
                <a:ext cx="4191000" cy="830997"/>
              </a:xfrm>
              <a:prstGeom prst="rect">
                <a:avLst/>
              </a:prstGeom>
              <a:solidFill>
                <a:srgbClr val="FFFFCC"/>
              </a:solidFill>
            </p:spPr>
            <p:txBody>
              <a:bodyPr wrap="square" rtlCol="0">
                <a:spAutoFit/>
              </a:bodyPr>
              <a:lstStyle/>
              <a:p>
                <a:r>
                  <a:rPr lang="en-US" sz="2400" b="1" dirty="0" smtClean="0"/>
                  <a:t>Enter number of bp you want to analyze/download</a:t>
                </a:r>
                <a:endParaRPr lang="en-US" sz="2400" b="1" dirty="0"/>
              </a:p>
            </p:txBody>
          </p:sp>
        </p:grpSp>
        <p:sp>
          <p:nvSpPr>
            <p:cNvPr id="30" name="TextBox 29"/>
            <p:cNvSpPr txBox="1"/>
            <p:nvPr/>
          </p:nvSpPr>
          <p:spPr>
            <a:xfrm>
              <a:off x="13487400" y="10210800"/>
              <a:ext cx="4191000" cy="830997"/>
            </a:xfrm>
            <a:prstGeom prst="rect">
              <a:avLst/>
            </a:prstGeom>
            <a:solidFill>
              <a:srgbClr val="FFFFCC"/>
            </a:solidFill>
          </p:spPr>
          <p:txBody>
            <a:bodyPr wrap="square" rtlCol="0">
              <a:spAutoFit/>
            </a:bodyPr>
            <a:lstStyle/>
            <a:p>
              <a:r>
                <a:rPr lang="en-US" sz="2400" b="1" dirty="0" smtClean="0"/>
                <a:t>Select the output format as “custom track”</a:t>
              </a:r>
              <a:endParaRPr lang="en-US" sz="2400" b="1" dirty="0"/>
            </a:p>
          </p:txBody>
        </p:sp>
        <p:sp>
          <p:nvSpPr>
            <p:cNvPr id="31" name="Rounded Rectangle 30"/>
            <p:cNvSpPr/>
            <p:nvPr/>
          </p:nvSpPr>
          <p:spPr>
            <a:xfrm>
              <a:off x="0" y="7696200"/>
              <a:ext cx="4876800" cy="15240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TextBox 31"/>
            <p:cNvSpPr txBox="1"/>
            <p:nvPr/>
          </p:nvSpPr>
          <p:spPr>
            <a:xfrm>
              <a:off x="2590800" y="7772400"/>
              <a:ext cx="2743200" cy="461665"/>
            </a:xfrm>
            <a:prstGeom prst="rect">
              <a:avLst/>
            </a:prstGeom>
            <a:solidFill>
              <a:srgbClr val="FFFFCC"/>
            </a:solidFill>
          </p:spPr>
          <p:txBody>
            <a:bodyPr wrap="square" rtlCol="0">
              <a:spAutoFit/>
            </a:bodyPr>
            <a:lstStyle/>
            <a:p>
              <a:r>
                <a:rPr lang="en-US" sz="2400" b="1" dirty="0" smtClean="0"/>
                <a:t>Describe your track</a:t>
              </a:r>
              <a:endParaRPr lang="en-US" sz="2400"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2" name="Group 71"/>
          <p:cNvGrpSpPr/>
          <p:nvPr/>
        </p:nvGrpSpPr>
        <p:grpSpPr>
          <a:xfrm>
            <a:off x="0" y="93307"/>
            <a:ext cx="12268200" cy="6536094"/>
            <a:chOff x="0" y="93306"/>
            <a:chExt cx="12268200" cy="6536094"/>
          </a:xfrm>
        </p:grpSpPr>
        <p:sp>
          <p:nvSpPr>
            <p:cNvPr id="109" name="Rectangle 108"/>
            <p:cNvSpPr/>
            <p:nvPr/>
          </p:nvSpPr>
          <p:spPr>
            <a:xfrm>
              <a:off x="93306" y="93306"/>
              <a:ext cx="12174894" cy="65360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0" name="Flowchart: Magnetic Disk 9"/>
            <p:cNvSpPr/>
            <p:nvPr/>
          </p:nvSpPr>
          <p:spPr>
            <a:xfrm>
              <a:off x="228600" y="228600"/>
              <a:ext cx="5257800" cy="1981200"/>
            </a:xfrm>
            <a:prstGeom prst="flowChartMagneticDisk">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Annotation Databases</a:t>
              </a:r>
            </a:p>
            <a:p>
              <a:pPr algn="ctr"/>
              <a:r>
                <a:rPr lang="en-US" dirty="0" smtClean="0"/>
                <a:t>Gene Ontology, Pathways</a:t>
              </a:r>
              <a:endParaRPr lang="en-US" dirty="0"/>
            </a:p>
          </p:txBody>
        </p:sp>
        <p:sp>
          <p:nvSpPr>
            <p:cNvPr id="7" name="Flowchart: Document 6"/>
            <p:cNvSpPr/>
            <p:nvPr/>
          </p:nvSpPr>
          <p:spPr>
            <a:xfrm>
              <a:off x="685800" y="2057400"/>
              <a:ext cx="30480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DNA Repair</a:t>
              </a:r>
            </a:p>
            <a:p>
              <a:pPr marL="742950" indent="-742950"/>
              <a:r>
                <a:rPr lang="en-US" sz="3200" dirty="0" smtClean="0">
                  <a:solidFill>
                    <a:schemeClr val="tx1"/>
                  </a:solidFill>
                </a:rPr>
                <a:t>XRCC1</a:t>
              </a:r>
            </a:p>
            <a:p>
              <a:pPr marL="742950" indent="-742950"/>
              <a:r>
                <a:rPr lang="en-US" sz="3200" dirty="0" smtClean="0">
                  <a:solidFill>
                    <a:schemeClr val="tx1"/>
                  </a:solidFill>
                </a:rPr>
                <a:t>OGG1</a:t>
              </a:r>
            </a:p>
            <a:p>
              <a:pPr marL="742950" indent="-742950"/>
              <a:r>
                <a:rPr lang="en-US" sz="3200" dirty="0" smtClean="0">
                  <a:solidFill>
                    <a:schemeClr val="tx1"/>
                  </a:solidFill>
                </a:rPr>
                <a:t>ERCC1</a:t>
              </a:r>
            </a:p>
            <a:p>
              <a:pPr marL="742950" indent="-742950"/>
              <a:r>
                <a:rPr lang="en-US" sz="3200" dirty="0" smtClean="0">
                  <a:solidFill>
                    <a:schemeClr val="tx1"/>
                  </a:solidFill>
                </a:rPr>
                <a:t>MPG…..</a:t>
              </a:r>
              <a:endParaRPr lang="en-US" sz="3200" dirty="0">
                <a:solidFill>
                  <a:schemeClr val="tx1"/>
                </a:solidFill>
              </a:endParaRPr>
            </a:p>
          </p:txBody>
        </p:sp>
        <p:sp>
          <p:nvSpPr>
            <p:cNvPr id="9" name="Flowchart: Document 8"/>
            <p:cNvSpPr/>
            <p:nvPr/>
          </p:nvSpPr>
          <p:spPr>
            <a:xfrm>
              <a:off x="1981200" y="2819400"/>
              <a:ext cx="30480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Angiogenesis</a:t>
              </a:r>
            </a:p>
            <a:p>
              <a:pPr marL="742950" indent="-742950"/>
              <a:r>
                <a:rPr lang="en-US" sz="3200" dirty="0" smtClean="0">
                  <a:solidFill>
                    <a:schemeClr val="tx1"/>
                  </a:solidFill>
                </a:rPr>
                <a:t>HIF1A</a:t>
              </a:r>
            </a:p>
            <a:p>
              <a:pPr marL="742950" indent="-742950"/>
              <a:r>
                <a:rPr lang="en-US" sz="3200" dirty="0" smtClean="0">
                  <a:solidFill>
                    <a:schemeClr val="tx1"/>
                  </a:solidFill>
                </a:rPr>
                <a:t>ANGPT1</a:t>
              </a:r>
            </a:p>
            <a:p>
              <a:pPr marL="742950" indent="-742950"/>
              <a:r>
                <a:rPr lang="en-US" sz="3200" dirty="0" smtClean="0">
                  <a:solidFill>
                    <a:schemeClr val="tx1"/>
                  </a:solidFill>
                </a:rPr>
                <a:t>VEGF</a:t>
              </a:r>
            </a:p>
            <a:p>
              <a:pPr marL="742950" indent="-742950"/>
              <a:r>
                <a:rPr lang="en-US" sz="3200" dirty="0" smtClean="0">
                  <a:solidFill>
                    <a:schemeClr val="tx1"/>
                  </a:solidFill>
                </a:rPr>
                <a:t>KLF5….</a:t>
              </a:r>
              <a:endParaRPr lang="en-US" sz="3200" dirty="0">
                <a:solidFill>
                  <a:schemeClr val="tx1"/>
                </a:solidFill>
              </a:endParaRPr>
            </a:p>
          </p:txBody>
        </p:sp>
        <p:sp>
          <p:nvSpPr>
            <p:cNvPr id="11" name="TextBox 10"/>
            <p:cNvSpPr txBox="1"/>
            <p:nvPr/>
          </p:nvSpPr>
          <p:spPr>
            <a:xfrm>
              <a:off x="0" y="5410200"/>
              <a:ext cx="7239000" cy="1200329"/>
            </a:xfrm>
            <a:prstGeom prst="rect">
              <a:avLst/>
            </a:prstGeom>
            <a:noFill/>
          </p:spPr>
          <p:txBody>
            <a:bodyPr wrap="square" rtlCol="0">
              <a:spAutoFit/>
            </a:bodyPr>
            <a:lstStyle/>
            <a:p>
              <a:pPr algn="ctr"/>
              <a:r>
                <a:rPr lang="en-US" dirty="0" smtClean="0"/>
                <a:t>Gene lists associated with similar function/process/pathway</a:t>
              </a:r>
              <a:endParaRPr lang="en-US" dirty="0"/>
            </a:p>
          </p:txBody>
        </p:sp>
        <p:grpSp>
          <p:nvGrpSpPr>
            <p:cNvPr id="107" name="Group 106"/>
            <p:cNvGrpSpPr/>
            <p:nvPr/>
          </p:nvGrpSpPr>
          <p:grpSpPr>
            <a:xfrm>
              <a:off x="6096000" y="304800"/>
              <a:ext cx="5943600" cy="5638800"/>
              <a:chOff x="12039600" y="533400"/>
              <a:chExt cx="5943600" cy="5638800"/>
            </a:xfrm>
          </p:grpSpPr>
          <p:sp>
            <p:nvSpPr>
              <p:cNvPr id="12" name="Flowchart: Magnetic Disk 11"/>
              <p:cNvSpPr/>
              <p:nvPr/>
            </p:nvSpPr>
            <p:spPr>
              <a:xfrm>
                <a:off x="12344400" y="533400"/>
                <a:ext cx="5638800" cy="2438400"/>
              </a:xfrm>
              <a:prstGeom prst="flowChartMagneticDisk">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US" dirty="0" smtClean="0"/>
                  <a:t>Genome-wide Promoters</a:t>
                </a:r>
              </a:p>
              <a:p>
                <a:pPr algn="ctr"/>
                <a:r>
                  <a:rPr lang="en-US" dirty="0" smtClean="0"/>
                  <a:t>Putative Regulatory Signatures</a:t>
                </a:r>
                <a:endParaRPr lang="en-US" dirty="0"/>
              </a:p>
            </p:txBody>
          </p:sp>
          <p:grpSp>
            <p:nvGrpSpPr>
              <p:cNvPr id="106" name="Group 105"/>
              <p:cNvGrpSpPr/>
              <p:nvPr/>
            </p:nvGrpSpPr>
            <p:grpSpPr>
              <a:xfrm>
                <a:off x="12039600" y="2514600"/>
                <a:ext cx="4343400" cy="3657600"/>
                <a:chOff x="12268200" y="533400"/>
                <a:chExt cx="4343400" cy="3657600"/>
              </a:xfrm>
            </p:grpSpPr>
            <p:sp>
              <p:nvSpPr>
                <p:cNvPr id="13" name="Flowchart: Document 12"/>
                <p:cNvSpPr/>
                <p:nvPr/>
              </p:nvSpPr>
              <p:spPr>
                <a:xfrm>
                  <a:off x="12268200" y="533400"/>
                  <a:ext cx="20574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E2F</a:t>
                  </a:r>
                </a:p>
                <a:p>
                  <a:pPr marL="742950" indent="-742950"/>
                  <a:r>
                    <a:rPr lang="en-US" sz="3200" dirty="0" smtClean="0">
                      <a:solidFill>
                        <a:schemeClr val="tx1"/>
                      </a:solidFill>
                    </a:rPr>
                    <a:t>RB1</a:t>
                  </a:r>
                </a:p>
                <a:p>
                  <a:pPr marL="742950" indent="-742950"/>
                  <a:r>
                    <a:rPr lang="en-US" sz="3200" dirty="0" smtClean="0">
                      <a:solidFill>
                        <a:schemeClr val="tx1"/>
                      </a:solidFill>
                    </a:rPr>
                    <a:t>MCM4</a:t>
                  </a:r>
                </a:p>
                <a:p>
                  <a:pPr marL="742950" indent="-742950"/>
                  <a:r>
                    <a:rPr lang="en-US" sz="3200" dirty="0" smtClean="0">
                      <a:solidFill>
                        <a:schemeClr val="tx1"/>
                      </a:solidFill>
                    </a:rPr>
                    <a:t>FOS</a:t>
                  </a:r>
                </a:p>
                <a:p>
                  <a:pPr marL="742950" indent="-742950"/>
                  <a:r>
                    <a:rPr lang="en-US" sz="3200" dirty="0" smtClean="0">
                      <a:solidFill>
                        <a:schemeClr val="tx1"/>
                      </a:solidFill>
                    </a:rPr>
                    <a:t>SIVA…..</a:t>
                  </a:r>
                </a:p>
                <a:p>
                  <a:pPr marL="742950" indent="-742950"/>
                  <a:endParaRPr lang="en-US" sz="3200" dirty="0">
                    <a:solidFill>
                      <a:schemeClr val="tx1"/>
                    </a:solidFill>
                  </a:endParaRPr>
                </a:p>
              </p:txBody>
            </p:sp>
            <p:sp>
              <p:nvSpPr>
                <p:cNvPr id="14" name="Flowchart: Document 13"/>
                <p:cNvSpPr/>
                <p:nvPr/>
              </p:nvSpPr>
              <p:spPr>
                <a:xfrm>
                  <a:off x="13563600" y="1066800"/>
                  <a:ext cx="17526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PDX1</a:t>
                  </a:r>
                </a:p>
                <a:p>
                  <a:pPr marL="742950" indent="-742950"/>
                  <a:r>
                    <a:rPr lang="en-US" sz="3200" dirty="0" smtClean="0">
                      <a:solidFill>
                        <a:schemeClr val="tx1"/>
                      </a:solidFill>
                    </a:rPr>
                    <a:t>GLUT2</a:t>
                  </a:r>
                </a:p>
                <a:p>
                  <a:pPr marL="742950" indent="-742950"/>
                  <a:r>
                    <a:rPr lang="en-US" sz="3200" dirty="0" smtClean="0">
                      <a:solidFill>
                        <a:schemeClr val="tx1"/>
                      </a:solidFill>
                    </a:rPr>
                    <a:t>PAX4</a:t>
                  </a:r>
                </a:p>
                <a:p>
                  <a:pPr marL="742950" indent="-742950"/>
                  <a:r>
                    <a:rPr lang="en-US" sz="3200" dirty="0" smtClean="0">
                      <a:solidFill>
                        <a:schemeClr val="tx1"/>
                      </a:solidFill>
                    </a:rPr>
                    <a:t>PDX1</a:t>
                  </a:r>
                </a:p>
                <a:p>
                  <a:pPr marL="742950" indent="-742950"/>
                  <a:r>
                    <a:rPr lang="en-US" sz="3200" dirty="0" smtClean="0">
                      <a:solidFill>
                        <a:schemeClr val="tx1"/>
                      </a:solidFill>
                    </a:rPr>
                    <a:t>IAPP….</a:t>
                  </a:r>
                  <a:endParaRPr lang="en-US" sz="3200" dirty="0">
                    <a:solidFill>
                      <a:schemeClr val="tx1"/>
                    </a:solidFill>
                  </a:endParaRPr>
                </a:p>
              </p:txBody>
            </p:sp>
            <p:sp>
              <p:nvSpPr>
                <p:cNvPr id="77" name="Flowchart: Document 76"/>
                <p:cNvSpPr/>
                <p:nvPr/>
              </p:nvSpPr>
              <p:spPr>
                <a:xfrm>
                  <a:off x="14859000" y="1524000"/>
                  <a:ext cx="17526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b="1" dirty="0" smtClean="0">
                      <a:solidFill>
                        <a:schemeClr val="tx1"/>
                      </a:solidFill>
                    </a:rPr>
                    <a:t>p53</a:t>
                  </a:r>
                </a:p>
                <a:p>
                  <a:pPr marL="742950" indent="-742950"/>
                  <a:r>
                    <a:rPr lang="en-US" sz="3200" dirty="0" smtClean="0">
                      <a:solidFill>
                        <a:schemeClr val="tx1"/>
                      </a:solidFill>
                    </a:rPr>
                    <a:t>CDKN1A</a:t>
                  </a:r>
                </a:p>
                <a:p>
                  <a:pPr marL="742950" indent="-742950"/>
                  <a:r>
                    <a:rPr lang="en-US" sz="3200" dirty="0" smtClean="0">
                      <a:solidFill>
                        <a:schemeClr val="tx1"/>
                      </a:solidFill>
                    </a:rPr>
                    <a:t>CTSD</a:t>
                  </a:r>
                </a:p>
                <a:p>
                  <a:pPr marL="742950" indent="-742950"/>
                  <a:r>
                    <a:rPr lang="en-US" sz="3200" dirty="0" smtClean="0">
                      <a:solidFill>
                        <a:schemeClr val="tx1"/>
                      </a:solidFill>
                    </a:rPr>
                    <a:t>CASP</a:t>
                  </a:r>
                </a:p>
                <a:p>
                  <a:pPr marL="742950" indent="-742950"/>
                  <a:r>
                    <a:rPr lang="en-US" sz="3200" dirty="0" smtClean="0">
                      <a:solidFill>
                        <a:schemeClr val="tx1"/>
                      </a:solidFill>
                    </a:rPr>
                    <a:t>DDB2….</a:t>
                  </a:r>
                  <a:endParaRPr lang="en-US" sz="3200" dirty="0">
                    <a:solidFill>
                      <a:schemeClr val="tx1"/>
                    </a:solidFill>
                  </a:endParaRPr>
                </a:p>
              </p:txBody>
            </p:sp>
          </p:grpSp>
        </p:grpSp>
      </p:grpSp>
      <p:grpSp>
        <p:nvGrpSpPr>
          <p:cNvPr id="114" name="Group 113"/>
          <p:cNvGrpSpPr/>
          <p:nvPr/>
        </p:nvGrpSpPr>
        <p:grpSpPr>
          <a:xfrm>
            <a:off x="13639800" y="685800"/>
            <a:ext cx="4438261" cy="5570376"/>
            <a:chOff x="13056636" y="-236376"/>
            <a:chExt cx="5326225" cy="6184642"/>
          </a:xfrm>
        </p:grpSpPr>
        <p:pic>
          <p:nvPicPr>
            <p:cNvPr id="104" name="Picture 5" descr="http://genomebiology.com/content/figures/gb-2007-8-7-r131-6-l.jpg"/>
            <p:cNvPicPr>
              <a:picLocks noChangeAspect="1" noChangeArrowheads="1"/>
            </p:cNvPicPr>
            <p:nvPr/>
          </p:nvPicPr>
          <p:blipFill>
            <a:blip r:embed="rId2"/>
            <a:srcRect l="40833" t="64774" r="29445" b="11559"/>
            <a:stretch>
              <a:fillRect/>
            </a:stretch>
          </p:blipFill>
          <p:spPr bwMode="auto">
            <a:xfrm>
              <a:off x="14582192" y="60649"/>
              <a:ext cx="3352800" cy="4724400"/>
            </a:xfrm>
            <a:prstGeom prst="rect">
              <a:avLst/>
            </a:prstGeom>
            <a:noFill/>
          </p:spPr>
        </p:pic>
        <p:pic>
          <p:nvPicPr>
            <p:cNvPr id="110" name="Picture 5" descr="http://genomebiology.com/content/figures/gb-2007-8-7-r131-6-l.jpg"/>
            <p:cNvPicPr>
              <a:picLocks noChangeAspect="1" noChangeArrowheads="1"/>
            </p:cNvPicPr>
            <p:nvPr/>
          </p:nvPicPr>
          <p:blipFill>
            <a:blip r:embed="rId2"/>
            <a:srcRect l="40833" t="64774" r="29445" b="11559"/>
            <a:stretch>
              <a:fillRect/>
            </a:stretch>
          </p:blipFill>
          <p:spPr bwMode="auto">
            <a:xfrm>
              <a:off x="15030061" y="-236376"/>
              <a:ext cx="3352800" cy="4724400"/>
            </a:xfrm>
            <a:prstGeom prst="rect">
              <a:avLst/>
            </a:prstGeom>
            <a:noFill/>
          </p:spPr>
        </p:pic>
        <p:pic>
          <p:nvPicPr>
            <p:cNvPr id="111" name="Picture 5" descr="http://genomebiology.com/content/figures/gb-2007-8-7-r131-6-l.jpg"/>
            <p:cNvPicPr>
              <a:picLocks noChangeAspect="1" noChangeArrowheads="1"/>
            </p:cNvPicPr>
            <p:nvPr/>
          </p:nvPicPr>
          <p:blipFill>
            <a:blip r:embed="rId2"/>
            <a:srcRect l="40833" t="64774" r="29445" b="11559"/>
            <a:stretch>
              <a:fillRect/>
            </a:stretch>
          </p:blipFill>
          <p:spPr bwMode="auto">
            <a:xfrm>
              <a:off x="14140543" y="398106"/>
              <a:ext cx="3352800" cy="4724400"/>
            </a:xfrm>
            <a:prstGeom prst="rect">
              <a:avLst/>
            </a:prstGeom>
            <a:noFill/>
          </p:spPr>
        </p:pic>
        <p:pic>
          <p:nvPicPr>
            <p:cNvPr id="112" name="Picture 5" descr="http://genomebiology.com/content/figures/gb-2007-8-7-r131-6-l.jpg"/>
            <p:cNvPicPr>
              <a:picLocks noChangeAspect="1" noChangeArrowheads="1"/>
            </p:cNvPicPr>
            <p:nvPr/>
          </p:nvPicPr>
          <p:blipFill>
            <a:blip r:embed="rId2"/>
            <a:srcRect l="40833" t="64774" r="29445" b="11559"/>
            <a:stretch>
              <a:fillRect/>
            </a:stretch>
          </p:blipFill>
          <p:spPr bwMode="auto">
            <a:xfrm>
              <a:off x="13586927" y="836644"/>
              <a:ext cx="3352800" cy="4724400"/>
            </a:xfrm>
            <a:prstGeom prst="rect">
              <a:avLst/>
            </a:prstGeom>
            <a:noFill/>
          </p:spPr>
        </p:pic>
        <p:pic>
          <p:nvPicPr>
            <p:cNvPr id="113" name="Picture 5" descr="http://genomebiology.com/content/figures/gb-2007-8-7-r131-6-l.jpg"/>
            <p:cNvPicPr>
              <a:picLocks noChangeAspect="1" noChangeArrowheads="1"/>
            </p:cNvPicPr>
            <p:nvPr/>
          </p:nvPicPr>
          <p:blipFill>
            <a:blip r:embed="rId2"/>
            <a:srcRect l="40833" t="64774" r="29445" b="11559"/>
            <a:stretch>
              <a:fillRect/>
            </a:stretch>
          </p:blipFill>
          <p:spPr bwMode="auto">
            <a:xfrm>
              <a:off x="13056636" y="1223866"/>
              <a:ext cx="3352800" cy="4724400"/>
            </a:xfrm>
            <a:prstGeom prst="rect">
              <a:avLst/>
            </a:prstGeom>
            <a:noFill/>
          </p:spPr>
        </p:pic>
      </p:grpSp>
      <p:sp>
        <p:nvSpPr>
          <p:cNvPr id="116" name="TextBox 115"/>
          <p:cNvSpPr txBox="1"/>
          <p:nvPr/>
        </p:nvSpPr>
        <p:spPr>
          <a:xfrm>
            <a:off x="12649200" y="171271"/>
            <a:ext cx="5410200" cy="584775"/>
          </a:xfrm>
          <a:prstGeom prst="rect">
            <a:avLst/>
          </a:prstGeom>
          <a:noFill/>
        </p:spPr>
        <p:txBody>
          <a:bodyPr wrap="square" rtlCol="0">
            <a:spAutoFit/>
          </a:bodyPr>
          <a:lstStyle/>
          <a:p>
            <a:pPr algn="ctr"/>
            <a:r>
              <a:rPr lang="en-US" sz="3200" b="1" dirty="0" smtClean="0"/>
              <a:t>Expression Profile - Gene Lists</a:t>
            </a:r>
            <a:endParaRPr lang="en-US" sz="3200" b="1" dirty="0"/>
          </a:p>
        </p:txBody>
      </p:sp>
      <p:grpSp>
        <p:nvGrpSpPr>
          <p:cNvPr id="74" name="Group 73"/>
          <p:cNvGrpSpPr/>
          <p:nvPr/>
        </p:nvGrpSpPr>
        <p:grpSpPr>
          <a:xfrm>
            <a:off x="838200" y="4114800"/>
            <a:ext cx="16992600" cy="9372600"/>
            <a:chOff x="838200" y="4114800"/>
            <a:chExt cx="16992600" cy="9372600"/>
          </a:xfrm>
        </p:grpSpPr>
        <p:sp>
          <p:nvSpPr>
            <p:cNvPr id="115" name="Rounded Rectangle 114"/>
            <p:cNvSpPr/>
            <p:nvPr/>
          </p:nvSpPr>
          <p:spPr>
            <a:xfrm>
              <a:off x="838200" y="6858000"/>
              <a:ext cx="16992600" cy="6629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nvGrpSpPr>
            <p:cNvPr id="24" name="Group 23"/>
            <p:cNvGrpSpPr/>
            <p:nvPr/>
          </p:nvGrpSpPr>
          <p:grpSpPr>
            <a:xfrm>
              <a:off x="1219200" y="8153392"/>
              <a:ext cx="5562600" cy="3200400"/>
              <a:chOff x="1981200" y="5562600"/>
              <a:chExt cx="5181600" cy="2743200"/>
            </a:xfrm>
          </p:grpSpPr>
          <p:sp>
            <p:nvSpPr>
              <p:cNvPr id="15" name="Rectangle 14"/>
              <p:cNvSpPr/>
              <p:nvPr/>
            </p:nvSpPr>
            <p:spPr>
              <a:xfrm>
                <a:off x="2209800" y="5562600"/>
                <a:ext cx="48768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362200" y="67056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3276600" y="67056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181600" y="66294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638800" y="6629400"/>
                <a:ext cx="1066800" cy="990600"/>
              </a:xfrm>
              <a:prstGeom prst="ellipse">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981200" y="5715000"/>
                <a:ext cx="5181600" cy="606759"/>
              </a:xfrm>
              <a:prstGeom prst="rect">
                <a:avLst/>
              </a:prstGeom>
              <a:noFill/>
            </p:spPr>
            <p:txBody>
              <a:bodyPr wrap="square" rtlCol="0">
                <a:spAutoFit/>
              </a:bodyPr>
              <a:lstStyle/>
              <a:p>
                <a:pPr algn="ctr"/>
                <a:r>
                  <a:rPr lang="en-US" sz="4000" b="1" dirty="0" smtClean="0"/>
                  <a:t>Enrichment Analysis</a:t>
                </a:r>
                <a:endParaRPr lang="en-US" sz="4000" b="1" dirty="0"/>
              </a:p>
            </p:txBody>
          </p:sp>
          <p:sp>
            <p:nvSpPr>
              <p:cNvPr id="22" name="TextBox 21"/>
              <p:cNvSpPr txBox="1"/>
              <p:nvPr/>
            </p:nvSpPr>
            <p:spPr>
              <a:xfrm>
                <a:off x="4876800" y="7543801"/>
                <a:ext cx="2133600" cy="553998"/>
              </a:xfrm>
              <a:prstGeom prst="rect">
                <a:avLst/>
              </a:prstGeom>
              <a:noFill/>
            </p:spPr>
            <p:txBody>
              <a:bodyPr wrap="square" rtlCol="0">
                <a:spAutoFit/>
              </a:bodyPr>
              <a:lstStyle/>
              <a:p>
                <a:pPr algn="ctr"/>
                <a:r>
                  <a:rPr lang="en-US" b="1" dirty="0" smtClean="0"/>
                  <a:t>Observed</a:t>
                </a:r>
                <a:endParaRPr lang="en-US" b="1" dirty="0"/>
              </a:p>
            </p:txBody>
          </p:sp>
          <p:sp>
            <p:nvSpPr>
              <p:cNvPr id="23" name="TextBox 22"/>
              <p:cNvSpPr txBox="1"/>
              <p:nvPr/>
            </p:nvSpPr>
            <p:spPr>
              <a:xfrm>
                <a:off x="2286000" y="7620000"/>
                <a:ext cx="2133600" cy="553998"/>
              </a:xfrm>
              <a:prstGeom prst="rect">
                <a:avLst/>
              </a:prstGeom>
              <a:noFill/>
            </p:spPr>
            <p:txBody>
              <a:bodyPr wrap="square" rtlCol="0">
                <a:spAutoFit/>
              </a:bodyPr>
              <a:lstStyle/>
              <a:p>
                <a:pPr algn="ctr"/>
                <a:r>
                  <a:rPr lang="en-US" b="1" dirty="0" smtClean="0"/>
                  <a:t>Expected</a:t>
                </a:r>
                <a:endParaRPr lang="en-US" b="1" dirty="0"/>
              </a:p>
            </p:txBody>
          </p:sp>
        </p:grpSp>
        <p:grpSp>
          <p:nvGrpSpPr>
            <p:cNvPr id="108" name="Group 107"/>
            <p:cNvGrpSpPr/>
            <p:nvPr/>
          </p:nvGrpSpPr>
          <p:grpSpPr>
            <a:xfrm>
              <a:off x="6477000" y="7105471"/>
              <a:ext cx="10515600" cy="6229529"/>
              <a:chOff x="7543800" y="6858000"/>
              <a:chExt cx="10515600" cy="6229529"/>
            </a:xfrm>
          </p:grpSpPr>
          <p:sp>
            <p:nvSpPr>
              <p:cNvPr id="76" name="Flowchart: Document 75"/>
              <p:cNvSpPr/>
              <p:nvPr/>
            </p:nvSpPr>
            <p:spPr>
              <a:xfrm>
                <a:off x="15773400" y="6858000"/>
                <a:ext cx="1447800" cy="21336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E2F</a:t>
                </a:r>
              </a:p>
              <a:p>
                <a:pPr marL="742950" indent="-742950"/>
                <a:r>
                  <a:rPr lang="en-US" sz="3200" dirty="0" smtClean="0">
                    <a:solidFill>
                      <a:schemeClr val="tx1"/>
                    </a:solidFill>
                  </a:rPr>
                  <a:t>RB1</a:t>
                </a:r>
              </a:p>
              <a:p>
                <a:pPr marL="742950" indent="-742950"/>
                <a:r>
                  <a:rPr lang="en-US" sz="3200" dirty="0" smtClean="0">
                    <a:solidFill>
                      <a:schemeClr val="tx1"/>
                    </a:solidFill>
                  </a:rPr>
                  <a:t>MCM4</a:t>
                </a:r>
              </a:p>
              <a:p>
                <a:pPr marL="742950" indent="-742950"/>
                <a:r>
                  <a:rPr lang="en-US" sz="3200" dirty="0" smtClean="0">
                    <a:solidFill>
                      <a:schemeClr val="tx1"/>
                    </a:solidFill>
                  </a:rPr>
                  <a:t>FOS…</a:t>
                </a:r>
              </a:p>
              <a:p>
                <a:pPr marL="742950" indent="-742950"/>
                <a:endParaRPr lang="en-US" sz="3200" dirty="0">
                  <a:solidFill>
                    <a:schemeClr val="tx1"/>
                  </a:solidFill>
                </a:endParaRPr>
              </a:p>
            </p:txBody>
          </p:sp>
          <p:pic>
            <p:nvPicPr>
              <p:cNvPr id="15365" name="Picture 5" descr="http://genomebiology.com/content/figures/gb-2007-8-7-r131-6-l.jpg"/>
              <p:cNvPicPr>
                <a:picLocks noChangeAspect="1" noChangeArrowheads="1"/>
              </p:cNvPicPr>
              <p:nvPr/>
            </p:nvPicPr>
            <p:blipFill>
              <a:blip r:embed="rId2"/>
              <a:srcRect l="40833" t="64774" r="29445" b="11559"/>
              <a:stretch>
                <a:fillRect/>
              </a:stretch>
            </p:blipFill>
            <p:spPr bwMode="auto">
              <a:xfrm>
                <a:off x="11125200" y="6858000"/>
                <a:ext cx="3352800" cy="4724400"/>
              </a:xfrm>
              <a:prstGeom prst="rect">
                <a:avLst/>
              </a:prstGeom>
              <a:noFill/>
            </p:spPr>
          </p:pic>
          <p:sp>
            <p:nvSpPr>
              <p:cNvPr id="26" name="Flowchart: Document 25"/>
              <p:cNvSpPr/>
              <p:nvPr/>
            </p:nvSpPr>
            <p:spPr>
              <a:xfrm>
                <a:off x="15621000" y="9601200"/>
                <a:ext cx="2362200" cy="20574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Angiogenesis</a:t>
                </a:r>
              </a:p>
              <a:p>
                <a:pPr marL="742950" indent="-742950"/>
                <a:r>
                  <a:rPr lang="en-US" sz="3200" dirty="0" smtClean="0">
                    <a:solidFill>
                      <a:schemeClr val="tx1"/>
                    </a:solidFill>
                  </a:rPr>
                  <a:t>HIF1A</a:t>
                </a:r>
              </a:p>
              <a:p>
                <a:pPr marL="742950" indent="-742950"/>
                <a:r>
                  <a:rPr lang="en-US" sz="3200" dirty="0" smtClean="0">
                    <a:solidFill>
                      <a:schemeClr val="tx1"/>
                    </a:solidFill>
                  </a:rPr>
                  <a:t>ANGPT1</a:t>
                </a:r>
              </a:p>
              <a:p>
                <a:pPr marL="742950" indent="-742950"/>
                <a:r>
                  <a:rPr lang="en-US" sz="3200" dirty="0" smtClean="0">
                    <a:solidFill>
                      <a:schemeClr val="tx1"/>
                    </a:solidFill>
                  </a:rPr>
                  <a:t>VEGF…..</a:t>
                </a:r>
              </a:p>
            </p:txBody>
          </p:sp>
          <p:sp>
            <p:nvSpPr>
              <p:cNvPr id="27" name="Flowchart: Document 26"/>
              <p:cNvSpPr/>
              <p:nvPr/>
            </p:nvSpPr>
            <p:spPr>
              <a:xfrm>
                <a:off x="8001000" y="9296400"/>
                <a:ext cx="1981200" cy="26670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DNA Repair</a:t>
                </a:r>
              </a:p>
              <a:p>
                <a:pPr marL="742950" indent="-742950"/>
                <a:r>
                  <a:rPr lang="en-US" sz="3200" dirty="0" smtClean="0">
                    <a:solidFill>
                      <a:schemeClr val="tx1"/>
                    </a:solidFill>
                  </a:rPr>
                  <a:t>XRCC1</a:t>
                </a:r>
              </a:p>
              <a:p>
                <a:pPr marL="742950" indent="-742950"/>
                <a:r>
                  <a:rPr lang="en-US" sz="3200" dirty="0" smtClean="0">
                    <a:solidFill>
                      <a:schemeClr val="tx1"/>
                    </a:solidFill>
                  </a:rPr>
                  <a:t>OGG1</a:t>
                </a:r>
              </a:p>
              <a:p>
                <a:pPr marL="742950" indent="-742950"/>
                <a:r>
                  <a:rPr lang="en-US" sz="3200" dirty="0" smtClean="0">
                    <a:solidFill>
                      <a:schemeClr val="tx1"/>
                    </a:solidFill>
                  </a:rPr>
                  <a:t>ERCC1</a:t>
                </a:r>
              </a:p>
              <a:p>
                <a:pPr marL="742950" indent="-742950"/>
                <a:r>
                  <a:rPr lang="en-US" sz="3200" dirty="0" smtClean="0">
                    <a:solidFill>
                      <a:schemeClr val="tx1"/>
                    </a:solidFill>
                  </a:rPr>
                  <a:t>MPG….</a:t>
                </a:r>
                <a:endParaRPr lang="en-US" sz="3200" dirty="0">
                  <a:solidFill>
                    <a:schemeClr val="tx1"/>
                  </a:solidFill>
                </a:endParaRPr>
              </a:p>
            </p:txBody>
          </p:sp>
          <p:grpSp>
            <p:nvGrpSpPr>
              <p:cNvPr id="54" name="Group 53"/>
              <p:cNvGrpSpPr/>
              <p:nvPr/>
            </p:nvGrpSpPr>
            <p:grpSpPr>
              <a:xfrm>
                <a:off x="14325600" y="9677400"/>
                <a:ext cx="1371600" cy="1676400"/>
                <a:chOff x="14325600" y="9677400"/>
                <a:chExt cx="2438400" cy="1676400"/>
              </a:xfrm>
            </p:grpSpPr>
            <p:cxnSp>
              <p:nvCxnSpPr>
                <p:cNvPr id="29" name="Straight Arrow Connector 28"/>
                <p:cNvCxnSpPr/>
                <p:nvPr/>
              </p:nvCxnSpPr>
              <p:spPr>
                <a:xfrm>
                  <a:off x="14325600" y="10134600"/>
                  <a:ext cx="2438400" cy="1066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4325600" y="97536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325600" y="98298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4325600" y="99060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4325600" y="100584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4325600" y="102108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4325600" y="10363200"/>
                  <a:ext cx="2438400" cy="914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325600" y="105156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325600" y="11277600"/>
                  <a:ext cx="2438400" cy="76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4325600" y="9677400"/>
                  <a:ext cx="24384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4325600" y="11125200"/>
                  <a:ext cx="2438400" cy="152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flipH="1">
                <a:off x="14401796" y="7162800"/>
                <a:ext cx="1524000" cy="1295400"/>
                <a:chOff x="9918032" y="4572000"/>
                <a:chExt cx="1283368" cy="1884218"/>
              </a:xfrm>
            </p:grpSpPr>
            <p:cxnSp>
              <p:nvCxnSpPr>
                <p:cNvPr id="59" name="Straight Arrow Connector 58"/>
                <p:cNvCxnSpPr/>
                <p:nvPr/>
              </p:nvCxnSpPr>
              <p:spPr>
                <a:xfrm flipH="1">
                  <a:off x="9982200" y="4572000"/>
                  <a:ext cx="12192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9982200" y="4724400"/>
                  <a:ext cx="1219200" cy="6096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9982197" y="4876800"/>
                  <a:ext cx="1219200" cy="692727"/>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9982197" y="5029200"/>
                  <a:ext cx="1219200" cy="872836"/>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9918032" y="5181600"/>
                  <a:ext cx="1283368" cy="1274618"/>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9982200" y="6858000"/>
                <a:ext cx="1524000" cy="4572000"/>
                <a:chOff x="9982200" y="6858000"/>
                <a:chExt cx="1524000" cy="4572000"/>
              </a:xfrm>
            </p:grpSpPr>
            <p:cxnSp>
              <p:nvCxnSpPr>
                <p:cNvPr id="56" name="Straight Arrow Connector 55"/>
                <p:cNvCxnSpPr/>
                <p:nvPr/>
              </p:nvCxnSpPr>
              <p:spPr>
                <a:xfrm rot="10800000" flipV="1">
                  <a:off x="9982200" y="9296400"/>
                  <a:ext cx="1524000" cy="1219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9982200" y="8382000"/>
                  <a:ext cx="1295400" cy="1295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9677400" y="8153400"/>
                  <a:ext cx="1905000" cy="1295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a:off x="9982200" y="10668000"/>
                  <a:ext cx="1295400" cy="7620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9220200" y="7620000"/>
                  <a:ext cx="2743200" cy="1219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9982200" y="10591800"/>
                  <a:ext cx="1371600" cy="76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84" name="Flowchart: Document 83"/>
              <p:cNvSpPr/>
              <p:nvPr/>
            </p:nvSpPr>
            <p:spPr>
              <a:xfrm>
                <a:off x="8001000" y="6858000"/>
                <a:ext cx="1752600" cy="2133600"/>
              </a:xfrm>
              <a:prstGeom prst="flowChartDocument">
                <a:avLst/>
              </a:prstGeom>
              <a:ln/>
            </p:spPr>
            <p:style>
              <a:lnRef idx="0">
                <a:schemeClr val="accent5"/>
              </a:lnRef>
              <a:fillRef idx="3">
                <a:schemeClr val="accent5"/>
              </a:fillRef>
              <a:effectRef idx="3">
                <a:schemeClr val="accent5"/>
              </a:effectRef>
              <a:fontRef idx="minor">
                <a:schemeClr val="lt1"/>
              </a:fontRef>
            </p:style>
            <p:txBody>
              <a:bodyPr rtlCol="0" anchor="t" anchorCtr="0"/>
              <a:lstStyle/>
              <a:p>
                <a:r>
                  <a:rPr lang="en-US" sz="2800" b="1" dirty="0" smtClean="0">
                    <a:solidFill>
                      <a:schemeClr val="tx1"/>
                    </a:solidFill>
                  </a:rPr>
                  <a:t>P53</a:t>
                </a:r>
              </a:p>
              <a:p>
                <a:pPr marL="742950" indent="-742950"/>
                <a:r>
                  <a:rPr lang="en-US" sz="3200" dirty="0" smtClean="0">
                    <a:solidFill>
                      <a:schemeClr val="tx1"/>
                    </a:solidFill>
                  </a:rPr>
                  <a:t>CTSD</a:t>
                </a:r>
              </a:p>
              <a:p>
                <a:pPr marL="742950" indent="-742950"/>
                <a:r>
                  <a:rPr lang="en-US" sz="3200" dirty="0" smtClean="0">
                    <a:solidFill>
                      <a:schemeClr val="tx1"/>
                    </a:solidFill>
                  </a:rPr>
                  <a:t>CASP</a:t>
                </a:r>
              </a:p>
              <a:p>
                <a:pPr marL="742950" indent="-742950"/>
                <a:r>
                  <a:rPr lang="en-US" sz="3200" dirty="0" smtClean="0">
                    <a:solidFill>
                      <a:schemeClr val="tx1"/>
                    </a:solidFill>
                  </a:rPr>
                  <a:t>DDB2….</a:t>
                </a:r>
                <a:endParaRPr lang="en-US" sz="3200" dirty="0">
                  <a:solidFill>
                    <a:schemeClr val="tx1"/>
                  </a:solidFill>
                </a:endParaRPr>
              </a:p>
            </p:txBody>
          </p:sp>
          <p:grpSp>
            <p:nvGrpSpPr>
              <p:cNvPr id="89" name="Group 88"/>
              <p:cNvGrpSpPr/>
              <p:nvPr/>
            </p:nvGrpSpPr>
            <p:grpSpPr>
              <a:xfrm>
                <a:off x="9906000" y="7162800"/>
                <a:ext cx="1447800" cy="4114800"/>
                <a:chOff x="9982200" y="9601200"/>
                <a:chExt cx="1447800" cy="4114800"/>
              </a:xfrm>
            </p:grpSpPr>
            <p:cxnSp>
              <p:nvCxnSpPr>
                <p:cNvPr id="90" name="Straight Arrow Connector 89"/>
                <p:cNvCxnSpPr/>
                <p:nvPr/>
              </p:nvCxnSpPr>
              <p:spPr>
                <a:xfrm rot="10800000" flipV="1">
                  <a:off x="9982200" y="9982200"/>
                  <a:ext cx="1371600" cy="5334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10800000">
                  <a:off x="9982200" y="9677400"/>
                  <a:ext cx="1447800" cy="11430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6200000" flipV="1">
                  <a:off x="9906000" y="9829800"/>
                  <a:ext cx="1600200" cy="1447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6200000" flipV="1">
                  <a:off x="9182100" y="11468100"/>
                  <a:ext cx="3048000" cy="1447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a:off x="9982200" y="9601200"/>
                  <a:ext cx="1295400" cy="762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16200000" flipV="1">
                  <a:off x="9791700" y="10782300"/>
                  <a:ext cx="1828800" cy="1447800"/>
                </a:xfrm>
                <a:prstGeom prst="straightConnector1">
                  <a:avLst/>
                </a:prstGeom>
                <a:ln w="28575">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7543800" y="11887200"/>
                <a:ext cx="2514600" cy="1200329"/>
              </a:xfrm>
              <a:prstGeom prst="rect">
                <a:avLst/>
              </a:prstGeom>
              <a:noFill/>
            </p:spPr>
            <p:txBody>
              <a:bodyPr wrap="square" rtlCol="0">
                <a:spAutoFit/>
              </a:bodyPr>
              <a:lstStyle/>
              <a:p>
                <a:pPr algn="ctr"/>
                <a:r>
                  <a:rPr lang="en-US" b="1" dirty="0" smtClean="0"/>
                  <a:t>Random Distribution</a:t>
                </a:r>
                <a:endParaRPr lang="en-US" b="1" dirty="0"/>
              </a:p>
            </p:txBody>
          </p:sp>
          <p:sp>
            <p:nvSpPr>
              <p:cNvPr id="103" name="TextBox 102"/>
              <p:cNvSpPr txBox="1"/>
              <p:nvPr/>
            </p:nvSpPr>
            <p:spPr>
              <a:xfrm>
                <a:off x="15468600" y="11811000"/>
                <a:ext cx="2590800" cy="1200329"/>
              </a:xfrm>
              <a:prstGeom prst="rect">
                <a:avLst/>
              </a:prstGeom>
              <a:noFill/>
            </p:spPr>
            <p:txBody>
              <a:bodyPr wrap="square" rtlCol="0">
                <a:spAutoFit/>
              </a:bodyPr>
              <a:lstStyle/>
              <a:p>
                <a:pPr algn="ctr"/>
                <a:r>
                  <a:rPr lang="en-US" b="1" dirty="0" smtClean="0"/>
                  <a:t>Significant Enrichment</a:t>
                </a:r>
                <a:endParaRPr lang="en-US" b="1" dirty="0"/>
              </a:p>
            </p:txBody>
          </p:sp>
        </p:grpSp>
        <p:sp>
          <p:nvSpPr>
            <p:cNvPr id="117" name="Left-Right-Up Arrow 116"/>
            <p:cNvSpPr/>
            <p:nvPr/>
          </p:nvSpPr>
          <p:spPr>
            <a:xfrm flipV="1">
              <a:off x="12115800" y="4114800"/>
              <a:ext cx="1676400" cy="2743200"/>
            </a:xfrm>
            <a:prstGeom prst="leftRightUpArrow">
              <a:avLst>
                <a:gd name="adj1" fmla="val 20547"/>
                <a:gd name="adj2" fmla="val 25000"/>
                <a:gd name="adj3" fmla="val 20547"/>
              </a:avLst>
            </a:prstGeom>
            <a:solidFill>
              <a:srgbClr val="000099"/>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7" name="Group 36"/>
          <p:cNvGrpSpPr/>
          <p:nvPr/>
        </p:nvGrpSpPr>
        <p:grpSpPr>
          <a:xfrm>
            <a:off x="0" y="0"/>
            <a:ext cx="17830800" cy="13653228"/>
            <a:chOff x="0" y="0"/>
            <a:chExt cx="17830800" cy="13653228"/>
          </a:xfrm>
        </p:grpSpPr>
        <p:pic>
          <p:nvPicPr>
            <p:cNvPr id="6146" name="Picture 2"/>
            <p:cNvPicPr>
              <a:picLocks noChangeAspect="1" noChangeArrowheads="1"/>
            </p:cNvPicPr>
            <p:nvPr/>
          </p:nvPicPr>
          <p:blipFill>
            <a:blip r:embed="rId2"/>
            <a:srcRect/>
            <a:stretch>
              <a:fillRect/>
            </a:stretch>
          </p:blipFill>
          <p:spPr bwMode="auto">
            <a:xfrm>
              <a:off x="0" y="0"/>
              <a:ext cx="8169528" cy="6477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8610600" y="0"/>
              <a:ext cx="8534400" cy="6419003"/>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8305800" y="6477000"/>
              <a:ext cx="9525000" cy="7176228"/>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304800" y="6858000"/>
              <a:ext cx="7256463" cy="5915025"/>
            </a:xfrm>
            <a:prstGeom prst="rect">
              <a:avLst/>
            </a:prstGeom>
            <a:noFill/>
            <a:ln w="9525">
              <a:noFill/>
              <a:miter lim="800000"/>
              <a:headEnd/>
              <a:tailEnd/>
            </a:ln>
            <a:effectLst/>
          </p:spPr>
        </p:pic>
        <p:sp>
          <p:nvSpPr>
            <p:cNvPr id="9" name="TextBox 8"/>
            <p:cNvSpPr txBox="1"/>
            <p:nvPr/>
          </p:nvSpPr>
          <p:spPr>
            <a:xfrm>
              <a:off x="7010400" y="19812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5</a:t>
              </a:r>
              <a:endParaRPr lang="en-US" sz="4000" b="1" dirty="0"/>
            </a:p>
          </p:txBody>
        </p:sp>
        <p:sp>
          <p:nvSpPr>
            <p:cNvPr id="10" name="TextBox 9"/>
            <p:cNvSpPr txBox="1"/>
            <p:nvPr/>
          </p:nvSpPr>
          <p:spPr>
            <a:xfrm>
              <a:off x="16002000" y="12192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6</a:t>
              </a:r>
              <a:endParaRPr lang="en-US" sz="4000" b="1" dirty="0"/>
            </a:p>
          </p:txBody>
        </p:sp>
        <p:sp>
          <p:nvSpPr>
            <p:cNvPr id="11" name="TextBox 10"/>
            <p:cNvSpPr txBox="1"/>
            <p:nvPr/>
          </p:nvSpPr>
          <p:spPr>
            <a:xfrm>
              <a:off x="16535400" y="76962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7</a:t>
              </a:r>
              <a:endParaRPr lang="en-US" sz="4000" b="1" dirty="0"/>
            </a:p>
          </p:txBody>
        </p:sp>
        <p:sp>
          <p:nvSpPr>
            <p:cNvPr id="12" name="TextBox 11"/>
            <p:cNvSpPr txBox="1"/>
            <p:nvPr/>
          </p:nvSpPr>
          <p:spPr>
            <a:xfrm>
              <a:off x="6629400" y="88392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8</a:t>
              </a:r>
              <a:endParaRPr lang="en-US" sz="4000" b="1" dirty="0"/>
            </a:p>
          </p:txBody>
        </p:sp>
        <p:sp>
          <p:nvSpPr>
            <p:cNvPr id="13" name="Rounded Rectangle 12"/>
            <p:cNvSpPr/>
            <p:nvPr/>
          </p:nvSpPr>
          <p:spPr>
            <a:xfrm>
              <a:off x="111966" y="2556589"/>
              <a:ext cx="6288833" cy="61582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ounded Rectangle 13"/>
            <p:cNvSpPr/>
            <p:nvPr/>
          </p:nvSpPr>
          <p:spPr>
            <a:xfrm>
              <a:off x="0" y="4068147"/>
              <a:ext cx="1981200" cy="317242"/>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5" name="Straight Arrow Connector 14"/>
            <p:cNvCxnSpPr>
              <a:stCxn id="14" idx="3"/>
            </p:cNvCxnSpPr>
            <p:nvPr/>
          </p:nvCxnSpPr>
          <p:spPr>
            <a:xfrm flipV="1">
              <a:off x="1981200" y="4114800"/>
              <a:ext cx="6629400" cy="1119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rot="16200000">
              <a:off x="10972800" y="6553201"/>
              <a:ext cx="381000" cy="52578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ounded Rectangle 16"/>
            <p:cNvSpPr/>
            <p:nvPr/>
          </p:nvSpPr>
          <p:spPr>
            <a:xfrm>
              <a:off x="381000" y="10439401"/>
              <a:ext cx="2971800" cy="304799"/>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Arrow Connector 17"/>
            <p:cNvCxnSpPr/>
            <p:nvPr/>
          </p:nvCxnSpPr>
          <p:spPr>
            <a:xfrm rot="16200000" flipH="1">
              <a:off x="11010900" y="4381500"/>
              <a:ext cx="5791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467600" y="12420601"/>
              <a:ext cx="1066802" cy="91440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10393" y="12724607"/>
              <a:ext cx="913609" cy="7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686800" y="838200"/>
              <a:ext cx="5562600" cy="8382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ounded Rectangle 24"/>
            <p:cNvSpPr/>
            <p:nvPr/>
          </p:nvSpPr>
          <p:spPr>
            <a:xfrm>
              <a:off x="8458200" y="7467600"/>
              <a:ext cx="5867400" cy="9906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Rounded Rectangle 28"/>
            <p:cNvSpPr/>
            <p:nvPr/>
          </p:nvSpPr>
          <p:spPr>
            <a:xfrm>
              <a:off x="381000" y="10972800"/>
              <a:ext cx="3962400" cy="3048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TextBox 31"/>
            <p:cNvSpPr txBox="1"/>
            <p:nvPr/>
          </p:nvSpPr>
          <p:spPr>
            <a:xfrm>
              <a:off x="4648200" y="10287000"/>
              <a:ext cx="3429000" cy="584775"/>
            </a:xfrm>
            <a:prstGeom prst="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solidFill>
                    <a:srgbClr val="FF0000"/>
                  </a:solidFill>
                </a:rPr>
                <a:t>Try GTF output too</a:t>
              </a:r>
              <a:endParaRPr lang="en-US" sz="3200" b="1" dirty="0">
                <a:solidFill>
                  <a:srgbClr val="FF0000"/>
                </a:solidFill>
              </a:endParaRPr>
            </a:p>
          </p:txBody>
        </p:sp>
        <p:cxnSp>
          <p:nvCxnSpPr>
            <p:cNvPr id="34" name="Straight Connector 33"/>
            <p:cNvCxnSpPr>
              <a:endCxn id="32" idx="1"/>
            </p:cNvCxnSpPr>
            <p:nvPr/>
          </p:nvCxnSpPr>
          <p:spPr>
            <a:xfrm flipV="1">
              <a:off x="3733800" y="10579388"/>
              <a:ext cx="914400" cy="3934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00600" y="4495800"/>
              <a:ext cx="3429000" cy="2008242"/>
            </a:xfrm>
            <a:prstGeom prst="rect">
              <a:avLst/>
            </a:prstGeom>
            <a:solidFill>
              <a:srgbClr val="FFFFCC"/>
            </a:solidFill>
          </p:spPr>
          <p:txBody>
            <a:bodyPr wrap="square" rtlCol="0">
              <a:spAutoFit/>
            </a:bodyPr>
            <a:lstStyle/>
            <a:p>
              <a:pPr marL="457200" indent="-457200">
                <a:buFont typeface="+mj-lt"/>
                <a:buAutoNum type="arabicPeriod"/>
              </a:pPr>
              <a:r>
                <a:rPr lang="en-US" sz="2400" b="1" dirty="0" smtClean="0"/>
                <a:t>Select “Variation and Repeats” under “Group”</a:t>
              </a:r>
            </a:p>
            <a:p>
              <a:pPr marL="457200" indent="-457200">
                <a:buFont typeface="+mj-lt"/>
                <a:buAutoNum type="arabicPeriod"/>
              </a:pPr>
              <a:r>
                <a:rPr lang="en-US" sz="2400" b="1" dirty="0" smtClean="0"/>
                <a:t>Click on “create” under “intersection”</a:t>
              </a:r>
              <a:endParaRPr lang="en-US" sz="2400" b="1" dirty="0"/>
            </a:p>
          </p:txBody>
        </p:sp>
        <p:sp>
          <p:nvSpPr>
            <p:cNvPr id="36" name="TextBox 35"/>
            <p:cNvSpPr txBox="1"/>
            <p:nvPr/>
          </p:nvSpPr>
          <p:spPr>
            <a:xfrm>
              <a:off x="12877800" y="5516940"/>
              <a:ext cx="3124200" cy="1569660"/>
            </a:xfrm>
            <a:prstGeom prst="rect">
              <a:avLst/>
            </a:prstGeom>
            <a:solidFill>
              <a:srgbClr val="FFFFCC"/>
            </a:solidFill>
            <a:ln w="38100">
              <a:solidFill>
                <a:srgbClr val="FF0000"/>
              </a:solidFill>
            </a:ln>
          </p:spPr>
          <p:txBody>
            <a:bodyPr wrap="square" rtlCol="0">
              <a:spAutoFit/>
            </a:bodyPr>
            <a:lstStyle/>
            <a:p>
              <a:r>
                <a:rPr lang="en-US" sz="2400" b="1" dirty="0" smtClean="0"/>
                <a:t>Change the “group” to “Custom Tracks” and select the appropriate “track” and “table”</a:t>
              </a:r>
              <a:endParaRPr lang="en-US" sz="2400" b="1"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Group 29"/>
          <p:cNvGrpSpPr/>
          <p:nvPr/>
        </p:nvGrpSpPr>
        <p:grpSpPr>
          <a:xfrm>
            <a:off x="304800" y="228601"/>
            <a:ext cx="17678400" cy="13196282"/>
            <a:chOff x="304800" y="228600"/>
            <a:chExt cx="17678400" cy="13196282"/>
          </a:xfrm>
        </p:grpSpPr>
        <p:grpSp>
          <p:nvGrpSpPr>
            <p:cNvPr id="27" name="Group 26"/>
            <p:cNvGrpSpPr/>
            <p:nvPr/>
          </p:nvGrpSpPr>
          <p:grpSpPr>
            <a:xfrm>
              <a:off x="304800" y="228600"/>
              <a:ext cx="17678400" cy="13196282"/>
              <a:chOff x="304800" y="228600"/>
              <a:chExt cx="17678400" cy="13196282"/>
            </a:xfrm>
          </p:grpSpPr>
          <p:pic>
            <p:nvPicPr>
              <p:cNvPr id="6150" name="Picture 6"/>
              <p:cNvPicPr>
                <a:picLocks noChangeAspect="1" noChangeArrowheads="1"/>
              </p:cNvPicPr>
              <p:nvPr/>
            </p:nvPicPr>
            <p:blipFill>
              <a:blip r:embed="rId2"/>
              <a:srcRect/>
              <a:stretch>
                <a:fillRect/>
              </a:stretch>
            </p:blipFill>
            <p:spPr bwMode="auto">
              <a:xfrm>
                <a:off x="304800" y="381000"/>
                <a:ext cx="7104063" cy="3905250"/>
              </a:xfrm>
              <a:prstGeom prst="rect">
                <a:avLst/>
              </a:prstGeom>
              <a:noFill/>
              <a:ln w="9525">
                <a:noFill/>
                <a:miter lim="800000"/>
                <a:headEnd/>
                <a:tailEnd/>
              </a:ln>
              <a:effectLst/>
            </p:spPr>
          </p:pic>
          <p:pic>
            <p:nvPicPr>
              <p:cNvPr id="6151" name="Picture 7"/>
              <p:cNvPicPr>
                <a:picLocks noChangeAspect="1" noChangeArrowheads="1"/>
              </p:cNvPicPr>
              <p:nvPr/>
            </p:nvPicPr>
            <p:blipFill>
              <a:blip r:embed="rId3"/>
              <a:srcRect/>
              <a:stretch>
                <a:fillRect/>
              </a:stretch>
            </p:blipFill>
            <p:spPr bwMode="auto">
              <a:xfrm>
                <a:off x="7696200" y="228600"/>
                <a:ext cx="10287000" cy="7051933"/>
              </a:xfrm>
              <a:prstGeom prst="rect">
                <a:avLst/>
              </a:prstGeom>
              <a:noFill/>
              <a:ln w="9525">
                <a:noFill/>
                <a:miter lim="800000"/>
                <a:headEnd/>
                <a:tailEnd/>
              </a:ln>
              <a:effectLst/>
            </p:spPr>
          </p:pic>
          <p:pic>
            <p:nvPicPr>
              <p:cNvPr id="6152" name="Picture 8"/>
              <p:cNvPicPr>
                <a:picLocks noChangeAspect="1" noChangeArrowheads="1"/>
              </p:cNvPicPr>
              <p:nvPr/>
            </p:nvPicPr>
            <p:blipFill>
              <a:blip r:embed="rId4"/>
              <a:srcRect/>
              <a:stretch>
                <a:fillRect/>
              </a:stretch>
            </p:blipFill>
            <p:spPr bwMode="auto">
              <a:xfrm>
                <a:off x="744537" y="4800600"/>
                <a:ext cx="10914063" cy="8624282"/>
              </a:xfrm>
              <a:prstGeom prst="rect">
                <a:avLst/>
              </a:prstGeom>
              <a:noFill/>
              <a:ln w="9525">
                <a:noFill/>
                <a:miter lim="800000"/>
                <a:headEnd/>
                <a:tailEnd/>
              </a:ln>
              <a:effectLst/>
            </p:spPr>
          </p:pic>
          <p:sp>
            <p:nvSpPr>
              <p:cNvPr id="9" name="TextBox 8"/>
              <p:cNvSpPr txBox="1"/>
              <p:nvPr/>
            </p:nvSpPr>
            <p:spPr>
              <a:xfrm>
                <a:off x="6400800" y="1905000"/>
                <a:ext cx="5334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9</a:t>
                </a:r>
                <a:endParaRPr lang="en-US" sz="4000" b="1" dirty="0"/>
              </a:p>
            </p:txBody>
          </p:sp>
          <p:sp>
            <p:nvSpPr>
              <p:cNvPr id="10" name="TextBox 9"/>
              <p:cNvSpPr txBox="1"/>
              <p:nvPr/>
            </p:nvSpPr>
            <p:spPr>
              <a:xfrm>
                <a:off x="16611600" y="1905000"/>
                <a:ext cx="762000" cy="707886"/>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smtClean="0"/>
                  <a:t>10</a:t>
                </a:r>
                <a:endParaRPr lang="en-US" sz="4000" b="1" dirty="0"/>
              </a:p>
            </p:txBody>
          </p:sp>
          <p:sp>
            <p:nvSpPr>
              <p:cNvPr id="13" name="Rounded Rectangle 12"/>
              <p:cNvSpPr/>
              <p:nvPr/>
            </p:nvSpPr>
            <p:spPr>
              <a:xfrm>
                <a:off x="457199" y="3047999"/>
                <a:ext cx="2362201" cy="304801"/>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ounded Rectangle 13"/>
              <p:cNvSpPr/>
              <p:nvPr/>
            </p:nvSpPr>
            <p:spPr>
              <a:xfrm>
                <a:off x="12115800" y="228600"/>
                <a:ext cx="1600200" cy="16002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5" name="Straight Arrow Connector 14"/>
              <p:cNvCxnSpPr/>
              <p:nvPr/>
            </p:nvCxnSpPr>
            <p:spPr>
              <a:xfrm>
                <a:off x="1066800" y="4114801"/>
                <a:ext cx="6705600" cy="1523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543800" y="7848600"/>
                <a:ext cx="2971800" cy="3048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Arrow Connector 17"/>
              <p:cNvCxnSpPr>
                <a:stCxn id="14" idx="1"/>
              </p:cNvCxnSpPr>
              <p:nvPr/>
            </p:nvCxnSpPr>
            <p:spPr>
              <a:xfrm rot="10800000" flipV="1">
                <a:off x="8763004" y="1028699"/>
                <a:ext cx="3352797" cy="58293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629400" y="7239000"/>
                <a:ext cx="1544216" cy="52578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8" name="TextBox 27"/>
            <p:cNvSpPr txBox="1"/>
            <p:nvPr/>
          </p:nvSpPr>
          <p:spPr>
            <a:xfrm>
              <a:off x="11963400" y="9753600"/>
              <a:ext cx="5410200" cy="3108543"/>
            </a:xfrm>
            <a:prstGeom prst="rect">
              <a:avLst/>
            </a:prstGeom>
            <a:noFill/>
            <a:ln w="57150">
              <a:solidFill>
                <a:srgbClr val="FF0000"/>
              </a:solidFill>
              <a:prstDash val="sysDash"/>
            </a:ln>
          </p:spPr>
          <p:txBody>
            <a:bodyPr wrap="square" rtlCol="0">
              <a:spAutoFit/>
            </a:bodyPr>
            <a:lstStyle/>
            <a:p>
              <a:r>
                <a:rPr lang="en-US" sz="2800" dirty="0" smtClean="0"/>
                <a:t>One drawback with this output is it doesn’t tell you which SNPs are in the upstream region of which gene. However, since the positions of SNPs are included, you can compare them with the gene coordinates and figure it out . </a:t>
              </a:r>
              <a:endParaRPr lang="en-US" sz="2800" dirty="0"/>
            </a:p>
          </p:txBody>
        </p:sp>
        <p:sp>
          <p:nvSpPr>
            <p:cNvPr id="29" name="TextBox 28"/>
            <p:cNvSpPr txBox="1"/>
            <p:nvPr/>
          </p:nvSpPr>
          <p:spPr>
            <a:xfrm>
              <a:off x="10820400" y="7696200"/>
              <a:ext cx="5410200" cy="181588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smtClean="0">
                  <a:solidFill>
                    <a:schemeClr val="tx1"/>
                  </a:solidFill>
                </a:rPr>
                <a:t>Genome Browser view that lists all the SNPs lying within the upstream 1 kb (the region we queried) region of one of the genes analyzed. </a:t>
              </a:r>
              <a:endParaRPr lang="en-US" sz="2800" dirty="0">
                <a:solidFill>
                  <a:schemeClr val="tx1"/>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760887"/>
            <a:ext cx="17640300" cy="5909310"/>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400" b="1" dirty="0" smtClean="0"/>
              <a:t>Exercise 4: Download upstream 500 bp sequence for a list of genes (use the same list as before).</a:t>
            </a:r>
          </a:p>
          <a:p>
            <a:r>
              <a:rPr lang="en-US" sz="5400" b="1" dirty="0" smtClean="0"/>
              <a:t>Exercise 5: Download all SNPs overlapping with these genes.</a:t>
            </a:r>
          </a:p>
          <a:p>
            <a:r>
              <a:rPr lang="en-US" sz="5400" b="1" dirty="0" smtClean="0">
                <a:solidFill>
                  <a:schemeClr val="bg1"/>
                </a:solidFill>
              </a:rPr>
              <a:t>Exercise 6: Download the orthologous promoter sequences (human, mouse, and rat) for the gene SLC7A1.</a:t>
            </a:r>
          </a:p>
          <a:p>
            <a:r>
              <a:rPr lang="en-US" sz="5400" b="1" dirty="0" smtClean="0">
                <a:solidFill>
                  <a:schemeClr val="bg1"/>
                </a:solidFill>
              </a:rPr>
              <a:t>Exercise 7: Are their any putative microRNA regulators for SLC7A1? If yes, download all of them using table browser.</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7620000"/>
            <a:ext cx="9906000" cy="5867400"/>
          </a:xfrm>
          <a:prstGeom prst="roundRect">
            <a:avLst>
              <a:gd name="adj" fmla="val 6295"/>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TextBox 4"/>
          <p:cNvSpPr txBox="1"/>
          <p:nvPr/>
        </p:nvSpPr>
        <p:spPr>
          <a:xfrm>
            <a:off x="0" y="0"/>
            <a:ext cx="18288000" cy="1846659"/>
          </a:xfrm>
          <a:prstGeom prst="rect">
            <a:avLst/>
          </a:prstGeom>
          <a:noFill/>
        </p:spPr>
        <p:txBody>
          <a:bodyPr wrap="square" rtlCol="0">
            <a:spAutoFit/>
          </a:bodyPr>
          <a:lstStyle/>
          <a:p>
            <a:pPr algn="ctr"/>
            <a:r>
              <a:rPr lang="en-US" sz="6000" b="1" dirty="0" smtClean="0"/>
              <a:t>I have a list of co-expressed mRNAs (Transcriptome)….</a:t>
            </a:r>
          </a:p>
          <a:p>
            <a:pPr algn="ctr"/>
            <a:r>
              <a:rPr lang="en-US" sz="5400" b="1" dirty="0" smtClean="0">
                <a:solidFill>
                  <a:srgbClr val="000099"/>
                </a:solidFill>
              </a:rPr>
              <a:t>I want to find the shared cis-elements – Known and Novel</a:t>
            </a:r>
            <a:endParaRPr lang="en-US" sz="5400" b="1" dirty="0">
              <a:solidFill>
                <a:srgbClr val="000099"/>
              </a:solidFill>
            </a:endParaRPr>
          </a:p>
        </p:txBody>
      </p:sp>
      <p:sp>
        <p:nvSpPr>
          <p:cNvPr id="6" name="TextBox 5"/>
          <p:cNvSpPr txBox="1"/>
          <p:nvPr/>
        </p:nvSpPr>
        <p:spPr>
          <a:xfrm>
            <a:off x="381000" y="1828800"/>
            <a:ext cx="16840200" cy="11726287"/>
          </a:xfrm>
          <a:prstGeom prst="rect">
            <a:avLst/>
          </a:prstGeom>
          <a:noFill/>
        </p:spPr>
        <p:txBody>
          <a:bodyPr wrap="square" rtlCol="0">
            <a:spAutoFit/>
          </a:bodyPr>
          <a:lstStyle/>
          <a:p>
            <a:pPr marL="742950" indent="-742950">
              <a:buClr>
                <a:srgbClr val="006600"/>
              </a:buClr>
              <a:buSzPct val="85000"/>
              <a:buFont typeface="Wingdings" pitchFamily="2" charset="2"/>
              <a:buChar char="q"/>
            </a:pPr>
            <a:r>
              <a:rPr lang="en-US" sz="5400" dirty="0" smtClean="0"/>
              <a:t>Known transcription factor binding sites (TFBS)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t>DiRE</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t>Pscan</a:t>
            </a:r>
          </a:p>
          <a:p>
            <a:pPr marL="2571750" lvl="2" indent="-742950">
              <a:buClr>
                <a:srgbClr val="006600"/>
              </a:buClr>
              <a:buSzPct val="85000"/>
              <a:buFont typeface="Arial" pitchFamily="34" charset="0"/>
              <a:buChar char="•"/>
            </a:pPr>
            <a:r>
              <a:rPr lang="en-US" sz="5400" dirty="0" smtClean="0">
                <a:solidFill>
                  <a:srgbClr val="C00000"/>
                </a:solidFill>
              </a:rPr>
              <a:t>MatInspector</a:t>
            </a:r>
            <a:r>
              <a:rPr lang="en-US" sz="5400" dirty="0" smtClean="0"/>
              <a:t> (*Licensed)</a:t>
            </a:r>
          </a:p>
          <a:p>
            <a:pPr marL="742950" indent="-742950">
              <a:buClr>
                <a:srgbClr val="006600"/>
              </a:buClr>
              <a:buSzPct val="85000"/>
              <a:buFont typeface="Wingdings" pitchFamily="2" charset="2"/>
              <a:buChar char="q"/>
            </a:pPr>
            <a:r>
              <a:rPr lang="en-US" sz="5400" dirty="0" smtClean="0"/>
              <a:t>Unknown TFBS or Novel motifs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solidFill>
                  <a:srgbClr val="C00000"/>
                </a:solidFill>
              </a:rPr>
              <a:t>Weeder-H</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solidFill>
                  <a:srgbClr val="C00000"/>
                </a:solidFill>
              </a:rPr>
              <a:t>MEME</a:t>
            </a:r>
          </a:p>
          <a:p>
            <a:pPr marL="2571750" lvl="2" indent="-742950">
              <a:buClr>
                <a:srgbClr val="006600"/>
              </a:buClr>
              <a:buSzPct val="85000"/>
              <a:buFont typeface="Arial" pitchFamily="34" charset="0"/>
              <a:buChar char="•"/>
            </a:pPr>
            <a:r>
              <a:rPr lang="en-US" sz="5400" dirty="0" smtClean="0">
                <a:solidFill>
                  <a:srgbClr val="C00000"/>
                </a:solidFill>
              </a:rPr>
              <a:t>Weeder</a:t>
            </a:r>
          </a:p>
        </p:txBody>
      </p:sp>
      <p:sp>
        <p:nvSpPr>
          <p:cNvPr id="8" name="TextBox 7"/>
          <p:cNvSpPr txBox="1"/>
          <p:nvPr/>
        </p:nvSpPr>
        <p:spPr>
          <a:xfrm>
            <a:off x="10439400" y="2590800"/>
            <a:ext cx="7162800" cy="80945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742950" indent="-742950">
              <a:buFont typeface="+mj-lt"/>
              <a:buAutoNum type="arabicPeriod"/>
            </a:pPr>
            <a:r>
              <a:rPr lang="en-US" sz="4000" dirty="0" smtClean="0">
                <a:solidFill>
                  <a:schemeClr val="bg1">
                    <a:lumMod val="65000"/>
                  </a:schemeClr>
                </a:solidFill>
              </a:rPr>
              <a:t>Each of these applications support different forms of input. Very few support probeset IDs. </a:t>
            </a:r>
          </a:p>
          <a:p>
            <a:pPr marL="742950" indent="-742950">
              <a:buFont typeface="+mj-lt"/>
              <a:buAutoNum type="arabicPeriod"/>
            </a:pPr>
            <a:r>
              <a:rPr lang="en-US" sz="4000" b="1" u="sng" dirty="0" smtClean="0">
                <a:solidFill>
                  <a:srgbClr val="C00000"/>
                </a:solidFill>
              </a:rPr>
              <a:t>Red Font</a:t>
            </a:r>
            <a:r>
              <a:rPr lang="en-US" sz="4000" u="sng" dirty="0" smtClean="0"/>
              <a:t>: Input sequence required; Do not support gene symbols, gene IDs, or accession numbers. The advantage is you can use them for scanning sequences from any species.</a:t>
            </a:r>
          </a:p>
          <a:p>
            <a:pPr marL="742950" indent="-742950">
              <a:buFont typeface="+mj-lt"/>
              <a:buAutoNum type="arabicPeriod"/>
            </a:pPr>
            <a:r>
              <a:rPr lang="en-US" sz="4000" dirty="0" smtClean="0">
                <a:solidFill>
                  <a:schemeClr val="bg1">
                    <a:lumMod val="65000"/>
                  </a:schemeClr>
                </a:solidFill>
              </a:rPr>
              <a:t>*Licensed software: We have access to the licensed version.  </a:t>
            </a:r>
            <a:endParaRPr lang="en-US" sz="4000" dirty="0">
              <a:solidFill>
                <a:schemeClr val="bg1">
                  <a:lumMod val="65000"/>
                </a:schemeClr>
              </a:solidFill>
            </a:endParaRPr>
          </a:p>
        </p:txBody>
      </p:sp>
      <p:sp>
        <p:nvSpPr>
          <p:cNvPr id="10" name="TextBox 9"/>
          <p:cNvSpPr txBox="1"/>
          <p:nvPr/>
        </p:nvSpPr>
        <p:spPr>
          <a:xfrm>
            <a:off x="6553200" y="10972800"/>
            <a:ext cx="11582400" cy="1938992"/>
          </a:xfrm>
          <a:prstGeom prst="rect">
            <a:avLst/>
          </a:prstGeom>
          <a:solidFill>
            <a:srgbClr val="000099"/>
          </a:solidFill>
          <a:ln/>
          <a:scene3d>
            <a:camera prst="orthographicFront">
              <a:rot lat="0" lon="0" rev="0"/>
            </a:camera>
            <a:lightRig rig="threePt" dir="t">
              <a:rot lat="0" lon="0" rev="1200000"/>
            </a:lightRig>
          </a:scene3d>
          <a:sp3d>
            <a:bevelT w="63500" h="25400" prst="slope"/>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000" dirty="0" smtClean="0">
                <a:solidFill>
                  <a:srgbClr val="FFFF00"/>
                </a:solidFill>
              </a:rPr>
              <a:t>Use the fetched promoter/upstream sequences for the following analyses</a:t>
            </a: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0"/>
            <a:ext cx="18288000" cy="1015663"/>
          </a:xfrm>
          <a:prstGeom prst="rect">
            <a:avLst/>
          </a:prstGeom>
          <a:noFill/>
        </p:spPr>
        <p:txBody>
          <a:bodyPr wrap="square" rtlCol="0">
            <a:spAutoFit/>
          </a:bodyPr>
          <a:lstStyle/>
          <a:p>
            <a:pPr algn="ctr"/>
            <a:r>
              <a:rPr lang="en-US" sz="6000" b="1" dirty="0" smtClean="0"/>
              <a:t>WeederH (http://159.149.109.9/pscan) </a:t>
            </a:r>
            <a:endParaRPr lang="en-US" sz="6000" b="1" dirty="0">
              <a:solidFill>
                <a:srgbClr val="FF0000"/>
              </a:solidFill>
            </a:endParaRPr>
          </a:p>
        </p:txBody>
      </p:sp>
      <p:pic>
        <p:nvPicPr>
          <p:cNvPr id="3074" name="Picture 2"/>
          <p:cNvPicPr>
            <a:picLocks noChangeAspect="1" noChangeArrowheads="1"/>
          </p:cNvPicPr>
          <p:nvPr/>
        </p:nvPicPr>
        <p:blipFill>
          <a:blip r:embed="rId2"/>
          <a:srcRect t="8594" r="43750" b="4687"/>
          <a:stretch>
            <a:fillRect/>
          </a:stretch>
        </p:blipFill>
        <p:spPr bwMode="auto">
          <a:xfrm>
            <a:off x="1447800" y="990600"/>
            <a:ext cx="9885405" cy="12192000"/>
          </a:xfrm>
          <a:prstGeom prst="rect">
            <a:avLst/>
          </a:prstGeom>
          <a:noFill/>
          <a:ln w="9525">
            <a:noFill/>
            <a:miter lim="800000"/>
            <a:headEnd/>
            <a:tailEnd/>
          </a:ln>
        </p:spPr>
      </p:pic>
      <p:sp>
        <p:nvSpPr>
          <p:cNvPr id="4" name="TextBox 3"/>
          <p:cNvSpPr txBox="1"/>
          <p:nvPr/>
        </p:nvSpPr>
        <p:spPr>
          <a:xfrm>
            <a:off x="11887200" y="4191000"/>
            <a:ext cx="5943600" cy="8094524"/>
          </a:xfrm>
          <a:prstGeom prst="rect">
            <a:avLst/>
          </a:prstGeom>
          <a:noFill/>
          <a:ln w="57150">
            <a:solidFill>
              <a:srgbClr val="FF0000"/>
            </a:solidFill>
            <a:prstDash val="sysDash"/>
          </a:ln>
        </p:spPr>
        <p:txBody>
          <a:bodyPr wrap="square" rtlCol="0">
            <a:spAutoFit/>
          </a:bodyPr>
          <a:lstStyle/>
          <a:p>
            <a:pPr marL="514350" indent="-514350">
              <a:buAutoNum type="arabicPeriod"/>
            </a:pPr>
            <a:r>
              <a:rPr lang="en-US" sz="4000" dirty="0" smtClean="0"/>
              <a:t>Supports large number of species. </a:t>
            </a:r>
          </a:p>
          <a:p>
            <a:pPr marL="514350" indent="-514350">
              <a:buAutoNum type="arabicPeriod"/>
            </a:pPr>
            <a:r>
              <a:rPr lang="en-US" sz="4000" dirty="0" smtClean="0"/>
              <a:t>Does not support multiple sequences (multifasta) input. You have to enter each sequence separately.</a:t>
            </a:r>
          </a:p>
          <a:p>
            <a:pPr marL="514350" indent="-514350">
              <a:buAutoNum type="arabicPeriod"/>
            </a:pPr>
            <a:r>
              <a:rPr lang="en-US" sz="4000" dirty="0" smtClean="0"/>
              <a:t>Good for small number of sequences where you expect a potential novel (or not included in the TFBS libraries) conserved motif.</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p:cNvGrpSpPr/>
          <p:nvPr/>
        </p:nvGrpSpPr>
        <p:grpSpPr>
          <a:xfrm>
            <a:off x="457200" y="1066800"/>
            <a:ext cx="17411703" cy="12192000"/>
            <a:chOff x="0" y="0"/>
            <a:chExt cx="18173700" cy="12839700"/>
          </a:xfrm>
        </p:grpSpPr>
        <p:pic>
          <p:nvPicPr>
            <p:cNvPr id="2050" name="Picture 2" descr="Weeder"/>
            <p:cNvPicPr>
              <a:picLocks noChangeAspect="1" noChangeArrowheads="1"/>
            </p:cNvPicPr>
            <p:nvPr/>
          </p:nvPicPr>
          <p:blipFill>
            <a:blip r:embed="rId2"/>
            <a:srcRect b="2922"/>
            <a:stretch>
              <a:fillRect/>
            </a:stretch>
          </p:blipFill>
          <p:spPr bwMode="auto">
            <a:xfrm>
              <a:off x="0" y="0"/>
              <a:ext cx="8229600" cy="6388588"/>
            </a:xfrm>
            <a:prstGeom prst="rect">
              <a:avLst/>
            </a:prstGeom>
            <a:noFill/>
            <a:ln w="9525">
              <a:noFill/>
              <a:miter lim="800000"/>
              <a:headEnd/>
              <a:tailEnd/>
            </a:ln>
          </p:spPr>
        </p:pic>
        <p:pic>
          <p:nvPicPr>
            <p:cNvPr id="2051" name="Picture 3" descr="Weeder_submission"/>
            <p:cNvPicPr>
              <a:picLocks noChangeAspect="1" noChangeArrowheads="1"/>
            </p:cNvPicPr>
            <p:nvPr/>
          </p:nvPicPr>
          <p:blipFill>
            <a:blip r:embed="rId3"/>
            <a:srcRect/>
            <a:stretch>
              <a:fillRect/>
            </a:stretch>
          </p:blipFill>
          <p:spPr bwMode="auto">
            <a:xfrm>
              <a:off x="8486468" y="327025"/>
              <a:ext cx="9687232" cy="12512675"/>
            </a:xfrm>
            <a:prstGeom prst="rect">
              <a:avLst/>
            </a:prstGeom>
            <a:noFill/>
            <a:ln w="9525">
              <a:noFill/>
              <a:miter lim="800000"/>
              <a:headEnd/>
              <a:tailEnd/>
            </a:ln>
          </p:spPr>
        </p:pic>
        <p:pic>
          <p:nvPicPr>
            <p:cNvPr id="2052" name="Picture 4" descr="Weeder_Confirmation"/>
            <p:cNvPicPr>
              <a:picLocks noChangeAspect="1" noChangeArrowheads="1"/>
            </p:cNvPicPr>
            <p:nvPr/>
          </p:nvPicPr>
          <p:blipFill>
            <a:blip r:embed="rId4"/>
            <a:srcRect/>
            <a:stretch>
              <a:fillRect/>
            </a:stretch>
          </p:blipFill>
          <p:spPr bwMode="auto">
            <a:xfrm>
              <a:off x="152400" y="7829550"/>
              <a:ext cx="7794561" cy="3105150"/>
            </a:xfrm>
            <a:prstGeom prst="rect">
              <a:avLst/>
            </a:prstGeom>
            <a:noFill/>
            <a:ln w="9525">
              <a:noFill/>
              <a:miter lim="800000"/>
              <a:headEnd/>
              <a:tailEnd/>
            </a:ln>
          </p:spPr>
        </p:pic>
        <p:sp>
          <p:nvSpPr>
            <p:cNvPr id="8" name="Curved Down Arrow 7"/>
            <p:cNvSpPr/>
            <p:nvPr/>
          </p:nvSpPr>
          <p:spPr>
            <a:xfrm rot="337413">
              <a:off x="7152041" y="4074272"/>
              <a:ext cx="2334233" cy="10374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dirty="0">
                <a:solidFill>
                  <a:schemeClr val="tx1"/>
                </a:solidFill>
              </a:endParaRPr>
            </a:p>
          </p:txBody>
        </p:sp>
        <p:sp>
          <p:nvSpPr>
            <p:cNvPr id="9" name="Curved Down Arrow 8"/>
            <p:cNvSpPr/>
            <p:nvPr/>
          </p:nvSpPr>
          <p:spPr>
            <a:xfrm rot="1494294" flipH="1" flipV="1">
              <a:off x="6639794" y="10836975"/>
              <a:ext cx="1954789" cy="124707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dirty="0">
                <a:solidFill>
                  <a:schemeClr val="tx1"/>
                </a:solidFill>
              </a:endParaRPr>
            </a:p>
          </p:txBody>
        </p:sp>
        <p:sp>
          <p:nvSpPr>
            <p:cNvPr id="10" name="Rectangle 9"/>
            <p:cNvSpPr/>
            <p:nvPr/>
          </p:nvSpPr>
          <p:spPr>
            <a:xfrm>
              <a:off x="11125200" y="5029200"/>
              <a:ext cx="3810000" cy="4572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400" dirty="0"/>
            </a:p>
          </p:txBody>
        </p:sp>
      </p:grpSp>
      <p:sp>
        <p:nvSpPr>
          <p:cNvPr id="12" name="TextBox 11"/>
          <p:cNvSpPr txBox="1"/>
          <p:nvPr/>
        </p:nvSpPr>
        <p:spPr>
          <a:xfrm>
            <a:off x="0" y="0"/>
            <a:ext cx="18288000" cy="1015663"/>
          </a:xfrm>
          <a:prstGeom prst="rect">
            <a:avLst/>
          </a:prstGeom>
          <a:noFill/>
        </p:spPr>
        <p:txBody>
          <a:bodyPr wrap="square" rtlCol="0">
            <a:spAutoFit/>
          </a:bodyPr>
          <a:lstStyle/>
          <a:p>
            <a:pPr algn="ctr"/>
            <a:r>
              <a:rPr lang="en-US" sz="6000" b="1" dirty="0" smtClean="0"/>
              <a:t>Weeder (http://159.149.109.9:8080/weederweb2006) </a:t>
            </a:r>
            <a:endParaRPr lang="en-US" sz="6000" b="1" dirty="0">
              <a:solidFill>
                <a:srgbClr val="FF0000"/>
              </a:solidFill>
            </a:endParaRPr>
          </a:p>
        </p:txBody>
      </p:sp>
      <p:sp>
        <p:nvSpPr>
          <p:cNvPr id="13" name="TextBox 12"/>
          <p:cNvSpPr txBox="1"/>
          <p:nvPr/>
        </p:nvSpPr>
        <p:spPr>
          <a:xfrm>
            <a:off x="13792200" y="1600200"/>
            <a:ext cx="4343400" cy="483209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t>Do not use Groupwise mail when submitting large number of sequences because the results are sent “in the mail” and not as an attachment. And Groupwise mail truncates messages if they are very long. Use Gmail instead. A link to the results page used to be sent earlier.</a:t>
            </a:r>
            <a:endParaRPr lang="en-US" sz="2800" dirty="0"/>
          </a:p>
        </p:txBody>
      </p:sp>
      <p:sp>
        <p:nvSpPr>
          <p:cNvPr id="14" name="Rounded Rectangle 13"/>
          <p:cNvSpPr/>
          <p:nvPr/>
        </p:nvSpPr>
        <p:spPr>
          <a:xfrm>
            <a:off x="8610600" y="8382000"/>
            <a:ext cx="6477000" cy="457200"/>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381000" y="1295401"/>
            <a:ext cx="17373600" cy="11963399"/>
            <a:chOff x="381000" y="457200"/>
            <a:chExt cx="14706600" cy="10395284"/>
          </a:xfrm>
        </p:grpSpPr>
        <p:grpSp>
          <p:nvGrpSpPr>
            <p:cNvPr id="6" name="Group 5"/>
            <p:cNvGrpSpPr/>
            <p:nvPr/>
          </p:nvGrpSpPr>
          <p:grpSpPr>
            <a:xfrm>
              <a:off x="8001000" y="609600"/>
              <a:ext cx="7086600" cy="10210800"/>
              <a:chOff x="609600" y="762000"/>
              <a:chExt cx="5105400" cy="9313863"/>
            </a:xfrm>
          </p:grpSpPr>
          <p:pic>
            <p:nvPicPr>
              <p:cNvPr id="1026" name="Picture 2" descr="C:\Documents and Settings\Anil Jegga\Desktop\BioinfoWorkshop\ScreenShots\Weeder-Output-3.png"/>
              <p:cNvPicPr>
                <a:picLocks noChangeAspect="1" noChangeArrowheads="1"/>
              </p:cNvPicPr>
              <p:nvPr/>
            </p:nvPicPr>
            <p:blipFill>
              <a:blip r:embed="rId2"/>
              <a:srcRect/>
              <a:stretch>
                <a:fillRect/>
              </a:stretch>
            </p:blipFill>
            <p:spPr bwMode="auto">
              <a:xfrm>
                <a:off x="609600" y="762000"/>
                <a:ext cx="5105400" cy="9313863"/>
              </a:xfrm>
              <a:prstGeom prst="rect">
                <a:avLst/>
              </a:prstGeom>
              <a:noFill/>
            </p:spPr>
          </p:pic>
          <p:pic>
            <p:nvPicPr>
              <p:cNvPr id="1027" name="Picture 3" descr="C:\Documents and Settings\Anil Jegga\Desktop\BioinfoWorkshop\ScreenShots\Weeder-Output-4.png"/>
              <p:cNvPicPr>
                <a:picLocks noChangeAspect="1" noChangeArrowheads="1"/>
              </p:cNvPicPr>
              <p:nvPr/>
            </p:nvPicPr>
            <p:blipFill>
              <a:blip r:embed="rId3"/>
              <a:srcRect/>
              <a:stretch>
                <a:fillRect/>
              </a:stretch>
            </p:blipFill>
            <p:spPr bwMode="auto">
              <a:xfrm>
                <a:off x="2743200" y="3352800"/>
                <a:ext cx="2962275" cy="4429125"/>
              </a:xfrm>
              <a:prstGeom prst="rect">
                <a:avLst/>
              </a:prstGeom>
              <a:noFill/>
            </p:spPr>
          </p:pic>
        </p:grpSp>
        <p:pic>
          <p:nvPicPr>
            <p:cNvPr id="1028" name="Picture 4" descr="Weeder-Output-1"/>
            <p:cNvPicPr>
              <a:picLocks noChangeAspect="1" noChangeArrowheads="1"/>
            </p:cNvPicPr>
            <p:nvPr/>
          </p:nvPicPr>
          <p:blipFill>
            <a:blip r:embed="rId4"/>
            <a:srcRect/>
            <a:stretch>
              <a:fillRect/>
            </a:stretch>
          </p:blipFill>
          <p:spPr bwMode="auto">
            <a:xfrm>
              <a:off x="381000" y="457200"/>
              <a:ext cx="7315200" cy="10395284"/>
            </a:xfrm>
            <a:prstGeom prst="rect">
              <a:avLst/>
            </a:prstGeom>
            <a:noFill/>
            <a:ln w="9525">
              <a:noFill/>
              <a:miter lim="800000"/>
              <a:headEnd/>
              <a:tailEnd/>
            </a:ln>
          </p:spPr>
        </p:pic>
      </p:grpSp>
      <p:sp>
        <p:nvSpPr>
          <p:cNvPr id="7" name="TextBox 6"/>
          <p:cNvSpPr txBox="1"/>
          <p:nvPr/>
        </p:nvSpPr>
        <p:spPr>
          <a:xfrm>
            <a:off x="0" y="0"/>
            <a:ext cx="18288000" cy="1015663"/>
          </a:xfrm>
          <a:prstGeom prst="rect">
            <a:avLst/>
          </a:prstGeom>
          <a:noFill/>
        </p:spPr>
        <p:txBody>
          <a:bodyPr wrap="square" rtlCol="0">
            <a:spAutoFit/>
          </a:bodyPr>
          <a:lstStyle/>
          <a:p>
            <a:pPr algn="ctr"/>
            <a:r>
              <a:rPr lang="en-US" sz="6000" b="1" dirty="0" smtClean="0"/>
              <a:t>Weeder (http://159.149.109.9:8080/weederweb2006)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MEME (http://meme.sdsc.edu) </a:t>
            </a:r>
            <a:endParaRPr lang="en-US" sz="6000" b="1" dirty="0">
              <a:solidFill>
                <a:srgbClr val="FF0000"/>
              </a:solidFill>
            </a:endParaRPr>
          </a:p>
        </p:txBody>
      </p:sp>
      <p:pic>
        <p:nvPicPr>
          <p:cNvPr id="8194" name="Picture 2" descr="C:\Documents and Settings\Anil Jegga\Desktop\Bioinfo_Workshop-2009\Images\MEME-1.png"/>
          <p:cNvPicPr>
            <a:picLocks noChangeAspect="1" noChangeArrowheads="1"/>
          </p:cNvPicPr>
          <p:nvPr/>
        </p:nvPicPr>
        <p:blipFill>
          <a:blip r:embed="rId2"/>
          <a:srcRect/>
          <a:stretch>
            <a:fillRect/>
          </a:stretch>
        </p:blipFill>
        <p:spPr bwMode="auto">
          <a:xfrm>
            <a:off x="9268895" y="1676400"/>
            <a:ext cx="8790505" cy="10134600"/>
          </a:xfrm>
          <a:prstGeom prst="rect">
            <a:avLst/>
          </a:prstGeom>
          <a:noFill/>
        </p:spPr>
      </p:pic>
      <p:pic>
        <p:nvPicPr>
          <p:cNvPr id="8195" name="Picture 3" descr="C:\Documents and Settings\Anil Jegga\Desktop\Bioinfo_Workshop-2009\Images\MEME-2.png"/>
          <p:cNvPicPr>
            <a:picLocks noChangeAspect="1" noChangeArrowheads="1"/>
          </p:cNvPicPr>
          <p:nvPr/>
        </p:nvPicPr>
        <p:blipFill>
          <a:blip r:embed="rId3"/>
          <a:srcRect/>
          <a:stretch>
            <a:fillRect/>
          </a:stretch>
        </p:blipFill>
        <p:spPr bwMode="auto">
          <a:xfrm>
            <a:off x="457200" y="9220200"/>
            <a:ext cx="8888277" cy="4343400"/>
          </a:xfrm>
          <a:prstGeom prst="rect">
            <a:avLst/>
          </a:prstGeom>
          <a:noFill/>
        </p:spPr>
      </p:pic>
      <p:sp>
        <p:nvSpPr>
          <p:cNvPr id="5" name="Rectangle 4"/>
          <p:cNvSpPr/>
          <p:nvPr/>
        </p:nvSpPr>
        <p:spPr>
          <a:xfrm>
            <a:off x="304800" y="1066800"/>
            <a:ext cx="8610600" cy="7848302"/>
          </a:xfrm>
          <a:prstGeom prst="rect">
            <a:avLst/>
          </a:prstGeom>
          <a:ln w="57150" cmpd="thickThin"/>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smtClean="0"/>
              <a:t>MEME takes as input a group of DNA or protein sequences and outputs as many motifs as requested. MEME uses statistical modeling techniques to automatically choose the best width, number of occurrences, and description for each motif.</a:t>
            </a:r>
          </a:p>
          <a:p>
            <a:endParaRPr lang="en-US" dirty="0" smtClean="0"/>
          </a:p>
          <a:p>
            <a:r>
              <a:rPr lang="en-US" dirty="0" smtClean="0"/>
              <a:t>Your MEME results consist of:</a:t>
            </a:r>
          </a:p>
          <a:p>
            <a:pPr marL="742950" indent="-742950">
              <a:buFont typeface="Arial" pitchFamily="34" charset="0"/>
              <a:buChar char="•"/>
            </a:pPr>
            <a:r>
              <a:rPr lang="en-US" dirty="0" smtClean="0"/>
              <a:t> your MEME results in HTML format</a:t>
            </a:r>
          </a:p>
          <a:p>
            <a:pPr marL="742950" indent="-742950">
              <a:buFont typeface="Arial" pitchFamily="34" charset="0"/>
              <a:buChar char="•"/>
            </a:pPr>
            <a:r>
              <a:rPr lang="en-US" dirty="0" smtClean="0"/>
              <a:t> your MEME results in XML format</a:t>
            </a:r>
          </a:p>
          <a:p>
            <a:pPr marL="742950" indent="-742950">
              <a:buFont typeface="Arial" pitchFamily="34" charset="0"/>
              <a:buChar char="•"/>
            </a:pPr>
            <a:r>
              <a:rPr lang="en-US" dirty="0" smtClean="0"/>
              <a:t> your MEME results in TEXT format</a:t>
            </a:r>
          </a:p>
          <a:p>
            <a:pPr marL="742950" indent="-742950">
              <a:buFont typeface="Arial" pitchFamily="34" charset="0"/>
              <a:buChar char="•"/>
            </a:pPr>
            <a:r>
              <a:rPr lang="en-US" dirty="0" smtClean="0"/>
              <a:t> and the MAST results of searching your input sequences for the motifs found by MEME using MAST.</a:t>
            </a:r>
            <a:endParaRPr lang="en-US" dirty="0"/>
          </a:p>
        </p:txBody>
      </p:sp>
      <p:sp>
        <p:nvSpPr>
          <p:cNvPr id="6" name="Curved Left Arrow 5"/>
          <p:cNvSpPr/>
          <p:nvPr/>
        </p:nvSpPr>
        <p:spPr>
          <a:xfrm rot="3588361">
            <a:off x="8492367" y="10740960"/>
            <a:ext cx="990600" cy="2455028"/>
          </a:xfrm>
          <a:prstGeom prst="curvedLeftArrow">
            <a:avLst>
              <a:gd name="adj1" fmla="val 25707"/>
              <a:gd name="adj2" fmla="val 69953"/>
              <a:gd name="adj3" fmla="val 35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ounded Rectangle 6"/>
          <p:cNvSpPr/>
          <p:nvPr/>
        </p:nvSpPr>
        <p:spPr>
          <a:xfrm>
            <a:off x="14370995" y="3681919"/>
            <a:ext cx="3372255" cy="3672191"/>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MEME (http://meme.sdsc.edu) </a:t>
            </a:r>
            <a:endParaRPr lang="en-US" sz="6000" b="1" dirty="0">
              <a:solidFill>
                <a:srgbClr val="FF0000"/>
              </a:solidFill>
            </a:endParaRPr>
          </a:p>
        </p:txBody>
      </p:sp>
      <p:pic>
        <p:nvPicPr>
          <p:cNvPr id="9219" name="Picture 3" descr="C:\Documents and Settings\Anil Jegga\Desktop\Bioinfo_Workshop-2009\Images\MEME-4.png"/>
          <p:cNvPicPr>
            <a:picLocks noChangeAspect="1" noChangeArrowheads="1"/>
          </p:cNvPicPr>
          <p:nvPr/>
        </p:nvPicPr>
        <p:blipFill>
          <a:blip r:embed="rId2"/>
          <a:srcRect/>
          <a:stretch>
            <a:fillRect/>
          </a:stretch>
        </p:blipFill>
        <p:spPr bwMode="auto">
          <a:xfrm>
            <a:off x="250219" y="2057400"/>
            <a:ext cx="17787562" cy="11125200"/>
          </a:xfrm>
          <a:prstGeom prst="rect">
            <a:avLst/>
          </a:prstGeom>
          <a:noFill/>
          <a:ln>
            <a:solidFill>
              <a:srgbClr val="000099"/>
            </a:solidFill>
          </a:ln>
        </p:spPr>
      </p:pic>
      <p:pic>
        <p:nvPicPr>
          <p:cNvPr id="9218" name="Picture 2" descr="C:\Documents and Settings\Anil Jegga\Desktop\Bioinfo_Workshop-2009\Images\MEME-3.png"/>
          <p:cNvPicPr>
            <a:picLocks noChangeAspect="1" noChangeArrowheads="1"/>
          </p:cNvPicPr>
          <p:nvPr/>
        </p:nvPicPr>
        <p:blipFill>
          <a:blip r:embed="rId3"/>
          <a:srcRect/>
          <a:stretch>
            <a:fillRect/>
          </a:stretch>
        </p:blipFill>
        <p:spPr bwMode="auto">
          <a:xfrm>
            <a:off x="12725400" y="971818"/>
            <a:ext cx="5257800" cy="5047982"/>
          </a:xfrm>
          <a:prstGeom prst="rect">
            <a:avLst/>
          </a:prstGeom>
          <a:noFill/>
          <a:ln>
            <a:solidFill>
              <a:srgbClr val="000099"/>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nil Jegga\Desktop\Bioinfo_Workshop-2009\Images\MEME-5a.png"/>
          <p:cNvPicPr>
            <a:picLocks noChangeAspect="1" noChangeArrowheads="1"/>
          </p:cNvPicPr>
          <p:nvPr/>
        </p:nvPicPr>
        <p:blipFill>
          <a:blip r:embed="rId2"/>
          <a:srcRect/>
          <a:stretch>
            <a:fillRect/>
          </a:stretch>
        </p:blipFill>
        <p:spPr bwMode="auto">
          <a:xfrm>
            <a:off x="4724400" y="1524000"/>
            <a:ext cx="13396800" cy="2590800"/>
          </a:xfrm>
          <a:prstGeom prst="rect">
            <a:avLst/>
          </a:prstGeom>
          <a:noFill/>
          <a:ln>
            <a:solidFill>
              <a:srgbClr val="C00000"/>
            </a:solidFill>
          </a:ln>
        </p:spPr>
      </p:pic>
      <p:pic>
        <p:nvPicPr>
          <p:cNvPr id="10243" name="Picture 3" descr="C:\Documents and Settings\Anil Jegga\Desktop\Bioinfo_Workshop-2009\Images\MEME-4.png"/>
          <p:cNvPicPr>
            <a:picLocks noChangeAspect="1" noChangeArrowheads="1"/>
          </p:cNvPicPr>
          <p:nvPr/>
        </p:nvPicPr>
        <p:blipFill>
          <a:blip r:embed="rId3"/>
          <a:srcRect/>
          <a:stretch>
            <a:fillRect/>
          </a:stretch>
        </p:blipFill>
        <p:spPr bwMode="auto">
          <a:xfrm>
            <a:off x="304799" y="1143000"/>
            <a:ext cx="4142309" cy="2590800"/>
          </a:xfrm>
          <a:prstGeom prst="rect">
            <a:avLst/>
          </a:prstGeom>
          <a:noFill/>
          <a:ln>
            <a:solidFill>
              <a:srgbClr val="C00000"/>
            </a:solidFill>
          </a:ln>
        </p:spPr>
      </p:pic>
      <p:pic>
        <p:nvPicPr>
          <p:cNvPr id="10244" name="Picture 4" descr="C:\Documents and Settings\Anil Jegga\Desktop\Bioinfo_Workshop-2009\Images\MEME-5b.png"/>
          <p:cNvPicPr>
            <a:picLocks noChangeAspect="1" noChangeArrowheads="1"/>
          </p:cNvPicPr>
          <p:nvPr/>
        </p:nvPicPr>
        <p:blipFill>
          <a:blip r:embed="rId4"/>
          <a:srcRect/>
          <a:stretch>
            <a:fillRect/>
          </a:stretch>
        </p:blipFill>
        <p:spPr bwMode="auto">
          <a:xfrm>
            <a:off x="125412" y="4714875"/>
            <a:ext cx="6351588" cy="5572125"/>
          </a:xfrm>
          <a:prstGeom prst="rect">
            <a:avLst/>
          </a:prstGeom>
          <a:noFill/>
          <a:ln>
            <a:solidFill>
              <a:srgbClr val="C00000"/>
            </a:solidFill>
          </a:ln>
        </p:spPr>
      </p:pic>
      <p:pic>
        <p:nvPicPr>
          <p:cNvPr id="10245" name="Picture 5" descr="C:\Documents and Settings\Anil Jegga\Desktop\Bioinfo_Workshop-2009\Images\MEME-5c.png"/>
          <p:cNvPicPr>
            <a:picLocks noChangeAspect="1" noChangeArrowheads="1"/>
          </p:cNvPicPr>
          <p:nvPr/>
        </p:nvPicPr>
        <p:blipFill>
          <a:blip r:embed="rId5"/>
          <a:srcRect/>
          <a:stretch>
            <a:fillRect/>
          </a:stretch>
        </p:blipFill>
        <p:spPr bwMode="auto">
          <a:xfrm>
            <a:off x="6623814" y="6477000"/>
            <a:ext cx="11508543" cy="6956117"/>
          </a:xfrm>
          <a:prstGeom prst="rect">
            <a:avLst/>
          </a:prstGeom>
          <a:noFill/>
          <a:ln>
            <a:solidFill>
              <a:srgbClr val="C00000"/>
            </a:solidFill>
          </a:ln>
        </p:spPr>
      </p:pic>
      <p:sp>
        <p:nvSpPr>
          <p:cNvPr id="8" name="Curved Left Arrow 7"/>
          <p:cNvSpPr/>
          <p:nvPr/>
        </p:nvSpPr>
        <p:spPr>
          <a:xfrm rot="1919109" flipH="1">
            <a:off x="3581647" y="2957327"/>
            <a:ext cx="793244" cy="1954540"/>
          </a:xfrm>
          <a:prstGeom prst="curvedLeftArrow">
            <a:avLst>
              <a:gd name="adj1" fmla="val 25707"/>
              <a:gd name="adj2" fmla="val 69953"/>
              <a:gd name="adj3" fmla="val 35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Left Arrow 8"/>
          <p:cNvSpPr/>
          <p:nvPr/>
        </p:nvSpPr>
        <p:spPr>
          <a:xfrm rot="19154986">
            <a:off x="6828611" y="4932223"/>
            <a:ext cx="1104733" cy="1954540"/>
          </a:xfrm>
          <a:prstGeom prst="curvedLeftArrow">
            <a:avLst>
              <a:gd name="adj1" fmla="val 25707"/>
              <a:gd name="adj2" fmla="val 69953"/>
              <a:gd name="adj3" fmla="val 353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ounded Rectangle 10"/>
          <p:cNvSpPr/>
          <p:nvPr/>
        </p:nvSpPr>
        <p:spPr>
          <a:xfrm>
            <a:off x="228600" y="6781800"/>
            <a:ext cx="3372255" cy="533400"/>
          </a:xfrm>
          <a:prstGeom prst="roundRect">
            <a:avLst>
              <a:gd name="adj" fmla="val 50000"/>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TextBox 11"/>
          <p:cNvSpPr txBox="1"/>
          <p:nvPr/>
        </p:nvSpPr>
        <p:spPr>
          <a:xfrm>
            <a:off x="8001000" y="4419601"/>
            <a:ext cx="9677400" cy="1938992"/>
          </a:xfrm>
          <a:prstGeom prst="rect">
            <a:avLst/>
          </a:prstGeom>
          <a:noFill/>
          <a:ln w="57150">
            <a:solidFill>
              <a:srgbClr val="FF0000"/>
            </a:solidFill>
            <a:prstDash val="sysDash"/>
          </a:ln>
        </p:spPr>
        <p:txBody>
          <a:bodyPr wrap="square" rtlCol="0">
            <a:spAutoFit/>
          </a:bodyPr>
          <a:lstStyle/>
          <a:p>
            <a:r>
              <a:rPr lang="en-US" sz="4000" dirty="0" smtClean="0"/>
              <a:t>TOMTOM can be used to find out if an overrepresented motif in your sequences matches or is similar to a known TFBS</a:t>
            </a:r>
            <a:endParaRPr lang="en-US" sz="4000" dirty="0"/>
          </a:p>
        </p:txBody>
      </p:sp>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MEME (http://meme.sdsc.edu)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8288000" cy="1846659"/>
          </a:xfrm>
          <a:prstGeom prst="rect">
            <a:avLst/>
          </a:prstGeom>
          <a:noFill/>
        </p:spPr>
        <p:txBody>
          <a:bodyPr wrap="square" rtlCol="0">
            <a:spAutoFit/>
          </a:bodyPr>
          <a:lstStyle/>
          <a:p>
            <a:pPr algn="ctr"/>
            <a:r>
              <a:rPr lang="en-US" sz="6000" b="1" dirty="0" smtClean="0"/>
              <a:t>I have a list of co-expressed mRNAs (Transcriptome)….</a:t>
            </a:r>
          </a:p>
          <a:p>
            <a:pPr algn="ctr"/>
            <a:r>
              <a:rPr lang="en-US" sz="5400" b="1" dirty="0" smtClean="0">
                <a:solidFill>
                  <a:srgbClr val="000099"/>
                </a:solidFill>
              </a:rPr>
              <a:t>I want to find the shared cis-elements – Known and Novel</a:t>
            </a:r>
            <a:endParaRPr lang="en-US" sz="5400" b="1" dirty="0">
              <a:solidFill>
                <a:srgbClr val="000099"/>
              </a:solidFill>
            </a:endParaRPr>
          </a:p>
        </p:txBody>
      </p:sp>
      <p:sp>
        <p:nvSpPr>
          <p:cNvPr id="6" name="TextBox 5"/>
          <p:cNvSpPr txBox="1"/>
          <p:nvPr/>
        </p:nvSpPr>
        <p:spPr>
          <a:xfrm>
            <a:off x="381000" y="1828800"/>
            <a:ext cx="16840200" cy="11726287"/>
          </a:xfrm>
          <a:prstGeom prst="rect">
            <a:avLst/>
          </a:prstGeom>
          <a:noFill/>
        </p:spPr>
        <p:txBody>
          <a:bodyPr wrap="square" rtlCol="0">
            <a:spAutoFit/>
          </a:bodyPr>
          <a:lstStyle/>
          <a:p>
            <a:pPr marL="742950" indent="-742950">
              <a:buClr>
                <a:srgbClr val="006600"/>
              </a:buClr>
              <a:buSzPct val="85000"/>
              <a:buFont typeface="Wingdings" pitchFamily="2" charset="2"/>
              <a:buChar char="q"/>
            </a:pPr>
            <a:r>
              <a:rPr lang="en-US" sz="5400" dirty="0" smtClean="0"/>
              <a:t>Known transcription factor binding sites (TFBS)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t>DiRE</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t>Pscan</a:t>
            </a:r>
          </a:p>
          <a:p>
            <a:pPr marL="2571750" lvl="2" indent="-742950">
              <a:buClr>
                <a:srgbClr val="006600"/>
              </a:buClr>
              <a:buSzPct val="85000"/>
              <a:buFont typeface="Arial" pitchFamily="34" charset="0"/>
              <a:buChar char="•"/>
            </a:pPr>
            <a:r>
              <a:rPr lang="en-US" sz="5400" dirty="0" smtClean="0">
                <a:solidFill>
                  <a:srgbClr val="C00000"/>
                </a:solidFill>
              </a:rPr>
              <a:t>MatInspector</a:t>
            </a:r>
            <a:r>
              <a:rPr lang="en-US" sz="5400" dirty="0" smtClean="0"/>
              <a:t> (*Licensed)</a:t>
            </a:r>
          </a:p>
          <a:p>
            <a:pPr marL="742950" indent="-742950">
              <a:buClr>
                <a:srgbClr val="006600"/>
              </a:buClr>
              <a:buSzPct val="85000"/>
              <a:buFont typeface="Wingdings" pitchFamily="2" charset="2"/>
              <a:buChar char="q"/>
            </a:pPr>
            <a:r>
              <a:rPr lang="en-US" sz="5400" dirty="0" smtClean="0"/>
              <a:t>Unknown TFBS or Novel motifs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solidFill>
                  <a:srgbClr val="C00000"/>
                </a:solidFill>
              </a:rPr>
              <a:t>Weeder-H</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solidFill>
                  <a:srgbClr val="C00000"/>
                </a:solidFill>
              </a:rPr>
              <a:t>MEME</a:t>
            </a:r>
          </a:p>
          <a:p>
            <a:pPr marL="2571750" lvl="2" indent="-742950">
              <a:buClr>
                <a:srgbClr val="006600"/>
              </a:buClr>
              <a:buSzPct val="85000"/>
              <a:buFont typeface="Arial" pitchFamily="34" charset="0"/>
              <a:buChar char="•"/>
            </a:pPr>
            <a:r>
              <a:rPr lang="en-US" sz="5400" dirty="0" smtClean="0">
                <a:solidFill>
                  <a:srgbClr val="C00000"/>
                </a:solidFill>
              </a:rPr>
              <a:t>Weeder</a:t>
            </a:r>
          </a:p>
        </p:txBody>
      </p:sp>
      <p:sp>
        <p:nvSpPr>
          <p:cNvPr id="9" name="TextBox 8"/>
          <p:cNvSpPr txBox="1"/>
          <p:nvPr/>
        </p:nvSpPr>
        <p:spPr>
          <a:xfrm>
            <a:off x="10439400" y="4173676"/>
            <a:ext cx="7162800" cy="809452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742950" indent="-742950">
              <a:buFont typeface="+mj-lt"/>
              <a:buAutoNum type="arabicPeriod"/>
            </a:pPr>
            <a:r>
              <a:rPr lang="en-US" sz="4000" dirty="0" smtClean="0"/>
              <a:t>Each of these applications support different forms of input. Very few support probeset IDs. </a:t>
            </a:r>
          </a:p>
          <a:p>
            <a:pPr marL="742950" indent="-742950">
              <a:buFont typeface="+mj-lt"/>
              <a:buAutoNum type="arabicPeriod"/>
            </a:pPr>
            <a:r>
              <a:rPr lang="en-US" sz="4000" b="1" dirty="0" smtClean="0">
                <a:solidFill>
                  <a:srgbClr val="C00000"/>
                </a:solidFill>
              </a:rPr>
              <a:t>Red Font</a:t>
            </a:r>
            <a:r>
              <a:rPr lang="en-US" sz="4000" dirty="0" smtClean="0"/>
              <a:t>: Input sequence required; Do not support gene symbols, gene IDs, or accession numbers. The advantage is you can use them for scanning sequences from any species.</a:t>
            </a:r>
          </a:p>
          <a:p>
            <a:pPr marL="742950" indent="-742950">
              <a:buFont typeface="+mj-lt"/>
              <a:buAutoNum type="arabicPeriod"/>
            </a:pPr>
            <a:r>
              <a:rPr lang="en-US" sz="4000" dirty="0" smtClean="0"/>
              <a:t>*Licensed software: We have access to the licensed version.  </a:t>
            </a:r>
            <a:endParaRPr lang="en-US" sz="4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760887"/>
            <a:ext cx="17640300" cy="5909310"/>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400" b="1" dirty="0" smtClean="0"/>
              <a:t>Exercise 8: Use the downloaded SLC7A1 ortholog promoter sequences to find out common motifs using WeederH</a:t>
            </a:r>
          </a:p>
          <a:p>
            <a:r>
              <a:rPr lang="en-US" sz="5400" b="1" dirty="0" smtClean="0"/>
              <a:t>Exercise 9: Use the downloaded promoter sequences (from Exercise 4) to find out common motifs using Weeder and MEME</a:t>
            </a:r>
          </a:p>
          <a:p>
            <a:r>
              <a:rPr lang="en-US" sz="5400" b="1" dirty="0" smtClean="0"/>
              <a:t>Exercise 10: Does any of the motifs found by Meme match known TFBS?</a:t>
            </a:r>
            <a:endParaRPr lang="en-US" sz="5400" b="1"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2862322"/>
          </a:xfrm>
          <a:prstGeom prst="rect">
            <a:avLst/>
          </a:prstGeom>
          <a:noFill/>
        </p:spPr>
        <p:txBody>
          <a:bodyPr wrap="square" rtlCol="0">
            <a:spAutoFit/>
          </a:bodyPr>
          <a:lstStyle/>
          <a:p>
            <a:pPr algn="ctr"/>
            <a:r>
              <a:rPr lang="en-US" sz="6000" b="1" dirty="0" smtClean="0">
                <a:solidFill>
                  <a:srgbClr val="000099"/>
                </a:solidFill>
              </a:rPr>
              <a:t>I have found a miRNA enriched in my gene list </a:t>
            </a:r>
            <a:r>
              <a:rPr lang="en-US" sz="6000" b="1" u="sng" dirty="0" smtClean="0">
                <a:solidFill>
                  <a:srgbClr val="000099"/>
                </a:solidFill>
              </a:rPr>
              <a:t>or</a:t>
            </a:r>
            <a:r>
              <a:rPr lang="en-US" sz="6000" b="1" dirty="0" smtClean="0">
                <a:solidFill>
                  <a:srgbClr val="000099"/>
                </a:solidFill>
              </a:rPr>
              <a:t> I am interested in a specific gene and I want to identify putative regulatory regions for miRNA/gene</a:t>
            </a:r>
            <a:endParaRPr lang="en-US" sz="6000" b="1" dirty="0">
              <a:solidFill>
                <a:srgbClr val="000099"/>
              </a:solidFill>
            </a:endParaRPr>
          </a:p>
        </p:txBody>
      </p:sp>
      <p:sp>
        <p:nvSpPr>
          <p:cNvPr id="3" name="TextBox 2"/>
          <p:cNvSpPr txBox="1"/>
          <p:nvPr/>
        </p:nvSpPr>
        <p:spPr>
          <a:xfrm>
            <a:off x="0" y="3251537"/>
            <a:ext cx="18288000" cy="1015663"/>
          </a:xfrm>
          <a:prstGeom prst="rect">
            <a:avLst/>
          </a:prstGeom>
          <a:noFill/>
        </p:spPr>
        <p:txBody>
          <a:bodyPr wrap="square" rtlCol="0">
            <a:spAutoFit/>
          </a:bodyPr>
          <a:lstStyle/>
          <a:p>
            <a:pPr algn="ctr"/>
            <a:r>
              <a:rPr lang="en-US" sz="6000" b="1" dirty="0" smtClean="0"/>
              <a:t>GenomeTrafac: http://genometrafac.cchmc.org</a:t>
            </a:r>
            <a:endParaRPr lang="en-US" sz="6000" b="1" dirty="0">
              <a:solidFill>
                <a:srgbClr val="FF0000"/>
              </a:solidFill>
            </a:endParaRPr>
          </a:p>
        </p:txBody>
      </p:sp>
      <p:pic>
        <p:nvPicPr>
          <p:cNvPr id="33794" name="Picture 2" descr="C:\Documents and Settings\Anil Jegga\Desktop\Bioinfo_Workshop-2009\Images\GenomeTrafac-1.png"/>
          <p:cNvPicPr>
            <a:picLocks noChangeAspect="1" noChangeArrowheads="1"/>
          </p:cNvPicPr>
          <p:nvPr/>
        </p:nvPicPr>
        <p:blipFill>
          <a:blip r:embed="rId2"/>
          <a:srcRect/>
          <a:stretch>
            <a:fillRect/>
          </a:stretch>
        </p:blipFill>
        <p:spPr bwMode="auto">
          <a:xfrm>
            <a:off x="803288" y="4419600"/>
            <a:ext cx="16681423" cy="8305800"/>
          </a:xfrm>
          <a:prstGeom prst="rect">
            <a:avLst/>
          </a:prstGeom>
          <a:noFill/>
          <a:ln>
            <a:solidFill>
              <a:srgbClr val="C00000"/>
            </a:solidFill>
          </a:ln>
        </p:spPr>
      </p:pic>
      <p:sp>
        <p:nvSpPr>
          <p:cNvPr id="5" name="Rounded Rectangle 4"/>
          <p:cNvSpPr/>
          <p:nvPr/>
        </p:nvSpPr>
        <p:spPr>
          <a:xfrm>
            <a:off x="1219200" y="7772400"/>
            <a:ext cx="12115800" cy="1143000"/>
          </a:xfrm>
          <a:prstGeom prst="roundRect">
            <a:avLst>
              <a:gd name="adj" fmla="val 50000"/>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8288000" cy="1015663"/>
          </a:xfrm>
          <a:prstGeom prst="rect">
            <a:avLst/>
          </a:prstGeom>
          <a:noFill/>
        </p:spPr>
        <p:txBody>
          <a:bodyPr wrap="square" rtlCol="0">
            <a:spAutoFit/>
          </a:bodyPr>
          <a:lstStyle/>
          <a:p>
            <a:pPr algn="ctr"/>
            <a:r>
              <a:rPr lang="en-US" sz="6000" b="1" dirty="0" smtClean="0"/>
              <a:t>GenomeTrafac: http://genometrafac.cchmc.org</a:t>
            </a:r>
            <a:endParaRPr lang="en-US" sz="6000" b="1" dirty="0">
              <a:solidFill>
                <a:srgbClr val="FF0000"/>
              </a:solidFill>
            </a:endParaRPr>
          </a:p>
        </p:txBody>
      </p:sp>
      <p:pic>
        <p:nvPicPr>
          <p:cNvPr id="36866" name="Picture 2" descr="C:\Documents and Settings\Anil Jegga\Desktop\Bioinfo_Workshop-2009\Images\GenomeTrafac-miR-122-3.jpeg"/>
          <p:cNvPicPr>
            <a:picLocks noChangeAspect="1" noChangeArrowheads="1"/>
          </p:cNvPicPr>
          <p:nvPr/>
        </p:nvPicPr>
        <p:blipFill>
          <a:blip r:embed="rId2"/>
          <a:srcRect/>
          <a:stretch>
            <a:fillRect/>
          </a:stretch>
        </p:blipFill>
        <p:spPr bwMode="auto">
          <a:xfrm>
            <a:off x="1524000" y="990601"/>
            <a:ext cx="15024776" cy="12340122"/>
          </a:xfrm>
          <a:prstGeom prst="rect">
            <a:avLst/>
          </a:prstGeom>
          <a:noFill/>
          <a:ln>
            <a:solidFill>
              <a:srgbClr val="C00000"/>
            </a:solid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18288000" cy="1015663"/>
          </a:xfrm>
          <a:prstGeom prst="rect">
            <a:avLst/>
          </a:prstGeom>
          <a:noFill/>
        </p:spPr>
        <p:txBody>
          <a:bodyPr wrap="square" rtlCol="0">
            <a:spAutoFit/>
          </a:bodyPr>
          <a:lstStyle/>
          <a:p>
            <a:pPr algn="ctr"/>
            <a:r>
              <a:rPr lang="en-US" sz="6000" b="1" dirty="0" smtClean="0"/>
              <a:t>GenomeTrafac: http://genometrafac.cchmc.org</a:t>
            </a:r>
            <a:endParaRPr lang="en-US" sz="6000" b="1" dirty="0">
              <a:solidFill>
                <a:srgbClr val="FF0000"/>
              </a:solidFill>
            </a:endParaRPr>
          </a:p>
        </p:txBody>
      </p:sp>
      <p:pic>
        <p:nvPicPr>
          <p:cNvPr id="35843" name="Picture 3" descr="C:\Documents and Settings\Anil Jegga\Desktop\Bioinfo_Workshop-2009\Images\GenomeTrafac-miR-122-3.png"/>
          <p:cNvPicPr>
            <a:picLocks noChangeAspect="1" noChangeArrowheads="1"/>
          </p:cNvPicPr>
          <p:nvPr/>
        </p:nvPicPr>
        <p:blipFill>
          <a:blip r:embed="rId2"/>
          <a:srcRect/>
          <a:stretch>
            <a:fillRect/>
          </a:stretch>
        </p:blipFill>
        <p:spPr bwMode="auto">
          <a:xfrm>
            <a:off x="481061" y="1524000"/>
            <a:ext cx="17325878" cy="1428345"/>
          </a:xfrm>
          <a:prstGeom prst="rect">
            <a:avLst/>
          </a:prstGeom>
          <a:noFill/>
        </p:spPr>
      </p:pic>
      <p:pic>
        <p:nvPicPr>
          <p:cNvPr id="35845" name="Picture 5" descr="C:\Documents and Settings\Anil Jegga\Desktop\Bioinfo_Workshop-2009\Images\GenomeTrafac-mir-122-regulogram.png"/>
          <p:cNvPicPr>
            <a:picLocks noChangeAspect="1" noChangeArrowheads="1"/>
          </p:cNvPicPr>
          <p:nvPr/>
        </p:nvPicPr>
        <p:blipFill>
          <a:blip r:embed="rId3"/>
          <a:srcRect/>
          <a:stretch>
            <a:fillRect/>
          </a:stretch>
        </p:blipFill>
        <p:spPr bwMode="auto">
          <a:xfrm>
            <a:off x="2971800" y="3124200"/>
            <a:ext cx="12268200" cy="10198970"/>
          </a:xfrm>
          <a:prstGeom prst="rect">
            <a:avLst/>
          </a:prstGeom>
          <a:noFill/>
          <a:ln>
            <a:solidFill>
              <a:srgbClr val="C00000"/>
            </a:solidFill>
          </a:ln>
        </p:spPr>
      </p:pic>
      <p:cxnSp>
        <p:nvCxnSpPr>
          <p:cNvPr id="9" name="Straight Arrow Connector 8"/>
          <p:cNvCxnSpPr/>
          <p:nvPr/>
        </p:nvCxnSpPr>
        <p:spPr>
          <a:xfrm rot="10800000" flipV="1">
            <a:off x="15240000" y="2819400"/>
            <a:ext cx="10668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3335000" y="4191000"/>
            <a:ext cx="1676400" cy="609600"/>
          </a:xfrm>
          <a:prstGeom prst="roundRect">
            <a:avLst>
              <a:gd name="adj" fmla="val 50000"/>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8288000" cy="1015663"/>
          </a:xfrm>
          <a:prstGeom prst="rect">
            <a:avLst/>
          </a:prstGeom>
          <a:noFill/>
        </p:spPr>
        <p:txBody>
          <a:bodyPr wrap="square" rtlCol="0">
            <a:spAutoFit/>
          </a:bodyPr>
          <a:lstStyle/>
          <a:p>
            <a:pPr algn="ctr"/>
            <a:r>
              <a:rPr lang="en-US" sz="6000" b="1" dirty="0" smtClean="0"/>
              <a:t>GenomeTrafac: http://genometrafac.cchmc.org</a:t>
            </a:r>
            <a:endParaRPr lang="en-US" sz="6000" b="1" dirty="0">
              <a:solidFill>
                <a:srgbClr val="FF0000"/>
              </a:solidFill>
            </a:endParaRPr>
          </a:p>
        </p:txBody>
      </p:sp>
      <p:pic>
        <p:nvPicPr>
          <p:cNvPr id="37890" name="Picture 2" descr="C:\Documents and Settings\Anil Jegga\Desktop\Bioinfo_Workshop-2009\Images\GenomeTrafac-miR-122-4.png"/>
          <p:cNvPicPr>
            <a:picLocks noChangeAspect="1" noChangeArrowheads="1"/>
          </p:cNvPicPr>
          <p:nvPr/>
        </p:nvPicPr>
        <p:blipFill>
          <a:blip r:embed="rId2"/>
          <a:srcRect/>
          <a:stretch>
            <a:fillRect/>
          </a:stretch>
        </p:blipFill>
        <p:spPr bwMode="auto">
          <a:xfrm>
            <a:off x="3619500" y="7992674"/>
            <a:ext cx="11049000" cy="5494726"/>
          </a:xfrm>
          <a:prstGeom prst="rect">
            <a:avLst/>
          </a:prstGeom>
          <a:noFill/>
          <a:ln>
            <a:solidFill>
              <a:srgbClr val="C00000"/>
            </a:solidFill>
          </a:ln>
        </p:spPr>
      </p:pic>
      <p:pic>
        <p:nvPicPr>
          <p:cNvPr id="37891" name="Picture 3" descr="C:\Documents and Settings\Anil Jegga\Desktop\Bioinfo_Workshop-2009\Images\GenomeTrafac-miR-122-1.jpeg"/>
          <p:cNvPicPr>
            <a:picLocks noChangeAspect="1" noChangeArrowheads="1"/>
          </p:cNvPicPr>
          <p:nvPr/>
        </p:nvPicPr>
        <p:blipFill>
          <a:blip r:embed="rId3"/>
          <a:srcRect/>
          <a:stretch>
            <a:fillRect/>
          </a:stretch>
        </p:blipFill>
        <p:spPr bwMode="auto">
          <a:xfrm>
            <a:off x="2628900" y="1151785"/>
            <a:ext cx="13030200" cy="6315815"/>
          </a:xfrm>
          <a:prstGeom prst="rect">
            <a:avLst/>
          </a:prstGeom>
          <a:noFill/>
          <a:ln>
            <a:solidFill>
              <a:srgbClr val="C00000"/>
            </a:solidFill>
          </a:ln>
        </p:spPr>
      </p:pic>
      <p:cxnSp>
        <p:nvCxnSpPr>
          <p:cNvPr id="5" name="Straight Arrow Connector 4"/>
          <p:cNvCxnSpPr>
            <a:endCxn id="37890" idx="0"/>
          </p:cNvCxnSpPr>
          <p:nvPr/>
        </p:nvCxnSpPr>
        <p:spPr>
          <a:xfrm>
            <a:off x="5715000" y="6096000"/>
            <a:ext cx="3429000" cy="189667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52800" y="7848600"/>
            <a:ext cx="2819400" cy="609600"/>
          </a:xfrm>
          <a:prstGeom prst="roundRect">
            <a:avLst>
              <a:gd name="adj" fmla="val 50000"/>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18288000" cy="1015663"/>
          </a:xfrm>
          <a:prstGeom prst="rect">
            <a:avLst/>
          </a:prstGeom>
          <a:noFill/>
        </p:spPr>
        <p:txBody>
          <a:bodyPr wrap="square" rtlCol="0">
            <a:spAutoFit/>
          </a:bodyPr>
          <a:lstStyle/>
          <a:p>
            <a:pPr algn="ctr"/>
            <a:r>
              <a:rPr lang="en-US" sz="6000" b="1" dirty="0" smtClean="0"/>
              <a:t>GenomeTrafac: http://genometrafac.cchmc.org</a:t>
            </a:r>
            <a:endParaRPr lang="en-US" sz="6000" b="1" dirty="0">
              <a:solidFill>
                <a:srgbClr val="FF0000"/>
              </a:solidFill>
            </a:endParaRPr>
          </a:p>
        </p:txBody>
      </p:sp>
      <p:pic>
        <p:nvPicPr>
          <p:cNvPr id="34818" name="Picture 2"/>
          <p:cNvPicPr>
            <a:picLocks noChangeAspect="1" noChangeArrowheads="1"/>
          </p:cNvPicPr>
          <p:nvPr/>
        </p:nvPicPr>
        <p:blipFill>
          <a:blip r:embed="rId2"/>
          <a:srcRect/>
          <a:stretch>
            <a:fillRect/>
          </a:stretch>
        </p:blipFill>
        <p:spPr bwMode="auto">
          <a:xfrm>
            <a:off x="1219200" y="1295400"/>
            <a:ext cx="15849600" cy="11887200"/>
          </a:xfrm>
          <a:prstGeom prst="rect">
            <a:avLst/>
          </a:prstGeom>
          <a:noFill/>
          <a:ln w="9525">
            <a:solidFill>
              <a:srgbClr val="C00000"/>
            </a:solid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18288000" cy="1015663"/>
          </a:xfrm>
          <a:prstGeom prst="rect">
            <a:avLst/>
          </a:prstGeom>
          <a:noFill/>
        </p:spPr>
        <p:txBody>
          <a:bodyPr wrap="square" rtlCol="0">
            <a:spAutoFit/>
          </a:bodyPr>
          <a:lstStyle/>
          <a:p>
            <a:pPr algn="ctr"/>
            <a:r>
              <a:rPr lang="en-US" sz="6000" b="1" dirty="0" smtClean="0"/>
              <a:t>GenomeTrafac: http://genometrafac.cchmc.org</a:t>
            </a:r>
            <a:endParaRPr lang="en-US" sz="6000" b="1" dirty="0">
              <a:solidFill>
                <a:srgbClr val="FF0000"/>
              </a:solidFill>
            </a:endParaRPr>
          </a:p>
        </p:txBody>
      </p:sp>
      <p:pic>
        <p:nvPicPr>
          <p:cNvPr id="38914" name="Picture 2" descr="C:\Documents and Settings\Anil Jegga\Desktop\Bioinfo_Workshop-2009\Images\GenomeTrafac_SharedCisElements.png"/>
          <p:cNvPicPr>
            <a:picLocks noChangeAspect="1" noChangeArrowheads="1"/>
          </p:cNvPicPr>
          <p:nvPr/>
        </p:nvPicPr>
        <p:blipFill>
          <a:blip r:embed="rId2"/>
          <a:srcRect/>
          <a:stretch>
            <a:fillRect/>
          </a:stretch>
        </p:blipFill>
        <p:spPr bwMode="auto">
          <a:xfrm>
            <a:off x="852012" y="1371600"/>
            <a:ext cx="16426632" cy="11887200"/>
          </a:xfrm>
          <a:prstGeom prst="rect">
            <a:avLst/>
          </a:prstGeom>
          <a:noFill/>
          <a:ln>
            <a:solidFill>
              <a:srgbClr val="C00000"/>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144000" y="1981200"/>
            <a:ext cx="8763000" cy="11582400"/>
          </a:xfrm>
          <a:prstGeom prst="roundRect">
            <a:avLst/>
          </a:prstGeom>
          <a:solidFill>
            <a:srgbClr val="00FFFF"/>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448800" y="4179630"/>
            <a:ext cx="8534400" cy="9325630"/>
          </a:xfrm>
          <a:prstGeom prst="rect">
            <a:avLst/>
          </a:prstGeom>
          <a:noFill/>
        </p:spPr>
        <p:txBody>
          <a:bodyPr wrap="square" rtlCol="0">
            <a:spAutoFit/>
          </a:bodyPr>
          <a:lstStyle/>
          <a:p>
            <a:pPr marL="742950" indent="-742950">
              <a:buFont typeface="Arial" pitchFamily="34" charset="0"/>
              <a:buChar char="•"/>
            </a:pPr>
            <a:r>
              <a:rPr lang="en-US" sz="6000" dirty="0" smtClean="0"/>
              <a:t>Gene Ontology</a:t>
            </a:r>
          </a:p>
          <a:p>
            <a:pPr marL="742950" indent="-742950">
              <a:buFont typeface="Arial" pitchFamily="34" charset="0"/>
              <a:buChar char="•"/>
            </a:pPr>
            <a:r>
              <a:rPr lang="en-US" sz="6000" dirty="0" smtClean="0"/>
              <a:t>Pathways</a:t>
            </a:r>
          </a:p>
          <a:p>
            <a:pPr marL="742950" indent="-742950">
              <a:buFont typeface="Arial" pitchFamily="34" charset="0"/>
              <a:buChar char="•"/>
            </a:pPr>
            <a:r>
              <a:rPr lang="en-US" sz="6000" dirty="0" smtClean="0"/>
              <a:t>Phenotype/Disease Association</a:t>
            </a:r>
          </a:p>
          <a:p>
            <a:pPr marL="742950" indent="-742950">
              <a:buFont typeface="Arial" pitchFamily="34" charset="0"/>
              <a:buChar char="•"/>
            </a:pPr>
            <a:r>
              <a:rPr lang="en-US" sz="6000" dirty="0" smtClean="0"/>
              <a:t>Protein Domains</a:t>
            </a:r>
          </a:p>
          <a:p>
            <a:pPr marL="742950" indent="-742950">
              <a:buFont typeface="Arial" pitchFamily="34" charset="0"/>
              <a:buChar char="•"/>
            </a:pPr>
            <a:r>
              <a:rPr lang="en-US" sz="6000" dirty="0" smtClean="0"/>
              <a:t>Protein Interactions</a:t>
            </a:r>
          </a:p>
          <a:p>
            <a:pPr marL="742950" indent="-742950">
              <a:buFont typeface="Arial" pitchFamily="34" charset="0"/>
              <a:buChar char="•"/>
            </a:pPr>
            <a:r>
              <a:rPr lang="en-US" sz="6000" dirty="0" smtClean="0"/>
              <a:t>Expression in other tissues/experiments</a:t>
            </a:r>
          </a:p>
          <a:p>
            <a:pPr marL="742950" indent="-742950">
              <a:buFont typeface="Arial" pitchFamily="34" charset="0"/>
              <a:buChar char="•"/>
            </a:pPr>
            <a:r>
              <a:rPr lang="en-US" sz="6000" dirty="0" smtClean="0"/>
              <a:t>Drug targets</a:t>
            </a:r>
          </a:p>
          <a:p>
            <a:pPr marL="742950" indent="-742950">
              <a:buFont typeface="Arial" pitchFamily="34" charset="0"/>
              <a:buChar char="•"/>
            </a:pPr>
            <a:r>
              <a:rPr lang="en-US" sz="6000" dirty="0" smtClean="0"/>
              <a:t>Literature co-citation…</a:t>
            </a:r>
            <a:endParaRPr lang="en-US" sz="6000" dirty="0"/>
          </a:p>
        </p:txBody>
      </p:sp>
      <p:sp>
        <p:nvSpPr>
          <p:cNvPr id="5" name="TextBox 4"/>
          <p:cNvSpPr txBox="1"/>
          <p:nvPr/>
        </p:nvSpPr>
        <p:spPr>
          <a:xfrm>
            <a:off x="0" y="0"/>
            <a:ext cx="18288000" cy="1938992"/>
          </a:xfrm>
          <a:prstGeom prst="rect">
            <a:avLst/>
          </a:prstGeom>
          <a:noFill/>
        </p:spPr>
        <p:txBody>
          <a:bodyPr wrap="square" rtlCol="0">
            <a:spAutoFit/>
          </a:bodyPr>
          <a:lstStyle/>
          <a:p>
            <a:pPr algn="ctr"/>
            <a:r>
              <a:rPr lang="en-US" sz="6000" b="1" dirty="0" smtClean="0"/>
              <a:t>I have a list of co-expressed mRNAs (Transcriptome)….</a:t>
            </a:r>
          </a:p>
          <a:p>
            <a:pPr algn="ctr"/>
            <a:r>
              <a:rPr lang="en-US" sz="6000" b="1" dirty="0" smtClean="0">
                <a:solidFill>
                  <a:srgbClr val="FF0000"/>
                </a:solidFill>
              </a:rPr>
              <a:t>Now what?</a:t>
            </a:r>
            <a:endParaRPr lang="en-US" sz="6000" b="1" dirty="0">
              <a:solidFill>
                <a:srgbClr val="FF0000"/>
              </a:solidFill>
            </a:endParaRPr>
          </a:p>
        </p:txBody>
      </p:sp>
      <p:sp>
        <p:nvSpPr>
          <p:cNvPr id="6" name="TextBox 5"/>
          <p:cNvSpPr txBox="1"/>
          <p:nvPr/>
        </p:nvSpPr>
        <p:spPr>
          <a:xfrm>
            <a:off x="533400" y="3933170"/>
            <a:ext cx="8001000" cy="9325630"/>
          </a:xfrm>
          <a:prstGeom prst="rect">
            <a:avLst/>
          </a:prstGeom>
          <a:noFill/>
        </p:spPr>
        <p:txBody>
          <a:bodyPr wrap="square" rtlCol="0">
            <a:spAutoFit/>
          </a:bodyPr>
          <a:lstStyle/>
          <a:p>
            <a:pPr marL="742950" indent="-742950">
              <a:buFont typeface="Arial" pitchFamily="34" charset="0"/>
              <a:buChar char="•"/>
            </a:pPr>
            <a:r>
              <a:rPr lang="en-US" sz="6000" dirty="0" smtClean="0">
                <a:solidFill>
                  <a:schemeClr val="bg1">
                    <a:lumMod val="65000"/>
                  </a:schemeClr>
                </a:solidFill>
              </a:rPr>
              <a:t>Known transcription factor binding sites (TFBS)</a:t>
            </a:r>
          </a:p>
          <a:p>
            <a:pPr marL="1657350" lvl="1" indent="-742950">
              <a:buFont typeface="Arial" pitchFamily="34" charset="0"/>
              <a:buChar char="•"/>
            </a:pPr>
            <a:r>
              <a:rPr lang="en-US" sz="6000" dirty="0" smtClean="0">
                <a:solidFill>
                  <a:schemeClr val="bg1">
                    <a:lumMod val="65000"/>
                  </a:schemeClr>
                </a:solidFill>
              </a:rPr>
              <a:t>Conserved</a:t>
            </a:r>
          </a:p>
          <a:p>
            <a:pPr marL="1657350" lvl="1" indent="-742950">
              <a:buFont typeface="Arial" pitchFamily="34" charset="0"/>
              <a:buChar char="•"/>
            </a:pPr>
            <a:r>
              <a:rPr lang="en-US" sz="6000" dirty="0" smtClean="0">
                <a:solidFill>
                  <a:schemeClr val="bg1">
                    <a:lumMod val="65000"/>
                  </a:schemeClr>
                </a:solidFill>
              </a:rPr>
              <a:t>Non-conserved</a:t>
            </a:r>
          </a:p>
          <a:p>
            <a:pPr marL="742950" indent="-742950">
              <a:buFont typeface="Arial" pitchFamily="34" charset="0"/>
              <a:buChar char="•"/>
            </a:pPr>
            <a:r>
              <a:rPr lang="en-US" sz="6000" dirty="0" smtClean="0">
                <a:solidFill>
                  <a:schemeClr val="bg1">
                    <a:lumMod val="65000"/>
                  </a:schemeClr>
                </a:solidFill>
              </a:rPr>
              <a:t>Unknown TFBS or Novel motifs</a:t>
            </a:r>
          </a:p>
          <a:p>
            <a:pPr marL="1657350" lvl="1" indent="-742950">
              <a:buFont typeface="Arial" pitchFamily="34" charset="0"/>
              <a:buChar char="•"/>
            </a:pPr>
            <a:r>
              <a:rPr lang="en-US" sz="6000" dirty="0" smtClean="0">
                <a:solidFill>
                  <a:schemeClr val="bg1">
                    <a:lumMod val="65000"/>
                  </a:schemeClr>
                </a:solidFill>
              </a:rPr>
              <a:t>Conserved</a:t>
            </a:r>
          </a:p>
          <a:p>
            <a:pPr marL="1657350" lvl="1" indent="-742950">
              <a:buFont typeface="Arial" pitchFamily="34" charset="0"/>
              <a:buChar char="•"/>
            </a:pPr>
            <a:r>
              <a:rPr lang="en-US" sz="6000" dirty="0" smtClean="0">
                <a:solidFill>
                  <a:schemeClr val="bg1">
                    <a:lumMod val="65000"/>
                  </a:schemeClr>
                </a:solidFill>
              </a:rPr>
              <a:t>Non-conserved</a:t>
            </a:r>
          </a:p>
          <a:p>
            <a:pPr marL="742950" indent="-742950">
              <a:buFont typeface="Arial" pitchFamily="34" charset="0"/>
              <a:buChar char="•"/>
            </a:pPr>
            <a:r>
              <a:rPr lang="en-US" sz="6000" dirty="0" smtClean="0">
                <a:solidFill>
                  <a:schemeClr val="bg1">
                    <a:lumMod val="65000"/>
                  </a:schemeClr>
                </a:solidFill>
              </a:rPr>
              <a:t>MicroRNAs</a:t>
            </a:r>
          </a:p>
        </p:txBody>
      </p:sp>
      <p:sp>
        <p:nvSpPr>
          <p:cNvPr id="7" name="TextBox 6"/>
          <p:cNvSpPr txBox="1"/>
          <p:nvPr/>
        </p:nvSpPr>
        <p:spPr>
          <a:xfrm>
            <a:off x="9448800" y="2286000"/>
            <a:ext cx="8610600" cy="1938992"/>
          </a:xfrm>
          <a:prstGeom prst="rect">
            <a:avLst/>
          </a:prstGeom>
          <a:noFill/>
        </p:spPr>
        <p:txBody>
          <a:bodyPr wrap="square" rtlCol="0">
            <a:spAutoFit/>
          </a:bodyPr>
          <a:lstStyle/>
          <a:p>
            <a:pPr marL="914400" indent="-914400">
              <a:buFont typeface="+mj-lt"/>
              <a:buAutoNum type="arabicPeriod" startAt="2"/>
            </a:pPr>
            <a:r>
              <a:rPr lang="en-US" sz="6000" b="1" u="sng" dirty="0" smtClean="0">
                <a:solidFill>
                  <a:srgbClr val="333399"/>
                </a:solidFill>
              </a:rPr>
              <a:t>Identify the underlying biological theme</a:t>
            </a:r>
          </a:p>
        </p:txBody>
      </p:sp>
      <p:sp>
        <p:nvSpPr>
          <p:cNvPr id="8" name="TextBox 7"/>
          <p:cNvSpPr txBox="1"/>
          <p:nvPr/>
        </p:nvSpPr>
        <p:spPr>
          <a:xfrm>
            <a:off x="533400" y="2286000"/>
            <a:ext cx="8001000" cy="1754326"/>
          </a:xfrm>
          <a:prstGeom prst="rect">
            <a:avLst/>
          </a:prstGeom>
          <a:noFill/>
        </p:spPr>
        <p:txBody>
          <a:bodyPr wrap="square" rtlCol="0">
            <a:spAutoFit/>
          </a:bodyPr>
          <a:lstStyle/>
          <a:p>
            <a:pPr marL="742950" indent="-742950">
              <a:buAutoNum type="arabicPeriod"/>
            </a:pPr>
            <a:r>
              <a:rPr lang="en-US" sz="5400" b="1" dirty="0" smtClean="0">
                <a:solidFill>
                  <a:schemeClr val="bg1">
                    <a:lumMod val="65000"/>
                  </a:schemeClr>
                </a:solidFill>
              </a:rPr>
              <a:t>Identify putative shared regulatory elements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2290" name="Picture 2" descr="C:\Documents and Settings\Anil Jegga\Desktop\Bioinfo_Workshop-2009\Images\ToppGeneSuite-1.png"/>
          <p:cNvPicPr>
            <a:picLocks noChangeAspect="1" noChangeArrowheads="1"/>
          </p:cNvPicPr>
          <p:nvPr/>
        </p:nvPicPr>
        <p:blipFill>
          <a:blip r:embed="rId2"/>
          <a:srcRect/>
          <a:stretch>
            <a:fillRect/>
          </a:stretch>
        </p:blipFill>
        <p:spPr bwMode="auto">
          <a:xfrm>
            <a:off x="266691" y="1295400"/>
            <a:ext cx="17717757" cy="11811000"/>
          </a:xfrm>
          <a:prstGeom prst="rect">
            <a:avLst/>
          </a:prstGeom>
          <a:noFill/>
        </p:spPr>
      </p:pic>
      <p:sp>
        <p:nvSpPr>
          <p:cNvPr id="14" name="Rounded Rectangle 13"/>
          <p:cNvSpPr/>
          <p:nvPr/>
        </p:nvSpPr>
        <p:spPr>
          <a:xfrm>
            <a:off x="3352800" y="3429001"/>
            <a:ext cx="14630400" cy="11430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3314" name="Picture 2" descr="C:\Documents and Settings\Anil Jegga\Desktop\Bioinfo_Workshop-2009\Images\ToppFun-1.png"/>
          <p:cNvPicPr>
            <a:picLocks noChangeAspect="1" noChangeArrowheads="1"/>
          </p:cNvPicPr>
          <p:nvPr/>
        </p:nvPicPr>
        <p:blipFill>
          <a:blip r:embed="rId2"/>
          <a:srcRect/>
          <a:stretch>
            <a:fillRect/>
          </a:stretch>
        </p:blipFill>
        <p:spPr bwMode="auto">
          <a:xfrm>
            <a:off x="381000" y="990600"/>
            <a:ext cx="15011911" cy="8305800"/>
          </a:xfrm>
          <a:prstGeom prst="rect">
            <a:avLst/>
          </a:prstGeom>
          <a:noFill/>
          <a:ln>
            <a:solidFill>
              <a:srgbClr val="C00000"/>
            </a:solidFill>
          </a:ln>
        </p:spPr>
      </p:pic>
      <p:pic>
        <p:nvPicPr>
          <p:cNvPr id="13315" name="Picture 3" descr="C:\Documents and Settings\Anil Jegga\Desktop\Bioinfo_Workshop-2009\Images\ToppFun-2.png"/>
          <p:cNvPicPr>
            <a:picLocks noChangeAspect="1" noChangeArrowheads="1"/>
          </p:cNvPicPr>
          <p:nvPr/>
        </p:nvPicPr>
        <p:blipFill>
          <a:blip r:embed="rId3"/>
          <a:srcRect/>
          <a:stretch>
            <a:fillRect/>
          </a:stretch>
        </p:blipFill>
        <p:spPr bwMode="auto">
          <a:xfrm>
            <a:off x="10744199" y="3352800"/>
            <a:ext cx="6165229" cy="10048218"/>
          </a:xfrm>
          <a:prstGeom prst="rect">
            <a:avLst/>
          </a:prstGeom>
          <a:noFill/>
          <a:ln>
            <a:solidFill>
              <a:srgbClr val="C00000"/>
            </a:solidFill>
          </a:ln>
        </p:spPr>
      </p:pic>
      <p:sp>
        <p:nvSpPr>
          <p:cNvPr id="6" name="TextBox 5"/>
          <p:cNvSpPr txBox="1"/>
          <p:nvPr/>
        </p:nvSpPr>
        <p:spPr>
          <a:xfrm>
            <a:off x="533400" y="9525001"/>
            <a:ext cx="9753600" cy="3170099"/>
          </a:xfrm>
          <a:prstGeom prst="rect">
            <a:avLst/>
          </a:prstGeom>
          <a:noFill/>
          <a:ln w="57150">
            <a:solidFill>
              <a:srgbClr val="FF0000"/>
            </a:solidFill>
            <a:prstDash val="sysDash"/>
          </a:ln>
        </p:spPr>
        <p:txBody>
          <a:bodyPr wrap="square" rtlCol="0">
            <a:spAutoFit/>
          </a:bodyPr>
          <a:lstStyle/>
          <a:p>
            <a:pPr marL="514350" indent="-514350">
              <a:buFont typeface="+mj-lt"/>
              <a:buAutoNum type="arabicPeriod"/>
            </a:pPr>
            <a:r>
              <a:rPr lang="en-US" sz="4000" dirty="0" smtClean="0"/>
              <a:t>Supports variety of inputs</a:t>
            </a:r>
          </a:p>
          <a:p>
            <a:pPr marL="514350" indent="-514350">
              <a:buFont typeface="+mj-lt"/>
              <a:buAutoNum type="arabicPeriod"/>
            </a:pPr>
            <a:r>
              <a:rPr lang="en-US" sz="4000" dirty="0" smtClean="0"/>
              <a:t>Supports symbol correction</a:t>
            </a:r>
          </a:p>
          <a:p>
            <a:pPr marL="514350" indent="-514350">
              <a:buFont typeface="+mj-lt"/>
              <a:buAutoNum type="arabicPeriod"/>
            </a:pPr>
            <a:r>
              <a:rPr lang="en-US" sz="4000" dirty="0" smtClean="0"/>
              <a:t>Eliminates any duplicates</a:t>
            </a:r>
          </a:p>
          <a:p>
            <a:pPr marL="514350" indent="-514350">
              <a:buFont typeface="+mj-lt"/>
              <a:buAutoNum type="arabicPeriod"/>
            </a:pPr>
            <a:r>
              <a:rPr lang="en-US" sz="4000" dirty="0" smtClean="0"/>
              <a:t>Drawback: Supports human and mouse genes only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 y="1905000"/>
            <a:ext cx="14782800" cy="4876800"/>
          </a:xfrm>
          <a:prstGeom prst="roundRect">
            <a:avLst>
              <a:gd name="adj" fmla="val 6295"/>
            </a:avLst>
          </a:prstGeom>
          <a:solidFill>
            <a:schemeClr val="accent3">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5" name="TextBox 4"/>
          <p:cNvSpPr txBox="1"/>
          <p:nvPr/>
        </p:nvSpPr>
        <p:spPr>
          <a:xfrm>
            <a:off x="0" y="0"/>
            <a:ext cx="18288000" cy="1846659"/>
          </a:xfrm>
          <a:prstGeom prst="rect">
            <a:avLst/>
          </a:prstGeom>
          <a:noFill/>
        </p:spPr>
        <p:txBody>
          <a:bodyPr wrap="square" rtlCol="0">
            <a:spAutoFit/>
          </a:bodyPr>
          <a:lstStyle/>
          <a:p>
            <a:pPr algn="ctr"/>
            <a:r>
              <a:rPr lang="en-US" sz="6000" b="1" dirty="0" smtClean="0"/>
              <a:t>I have a list of co-expressed mRNAs (Transcriptome)….</a:t>
            </a:r>
          </a:p>
          <a:p>
            <a:pPr algn="ctr"/>
            <a:r>
              <a:rPr lang="en-US" sz="5400" b="1" dirty="0" smtClean="0">
                <a:solidFill>
                  <a:srgbClr val="000099"/>
                </a:solidFill>
              </a:rPr>
              <a:t>I want to find the shared cis-elements – Known and Novel</a:t>
            </a:r>
            <a:endParaRPr lang="en-US" sz="5400" b="1" dirty="0">
              <a:solidFill>
                <a:srgbClr val="000099"/>
              </a:solidFill>
            </a:endParaRPr>
          </a:p>
        </p:txBody>
      </p:sp>
      <p:sp>
        <p:nvSpPr>
          <p:cNvPr id="6" name="TextBox 5"/>
          <p:cNvSpPr txBox="1"/>
          <p:nvPr/>
        </p:nvSpPr>
        <p:spPr>
          <a:xfrm>
            <a:off x="381000" y="1828800"/>
            <a:ext cx="16840200" cy="11726287"/>
          </a:xfrm>
          <a:prstGeom prst="rect">
            <a:avLst/>
          </a:prstGeom>
          <a:noFill/>
        </p:spPr>
        <p:txBody>
          <a:bodyPr wrap="square" rtlCol="0">
            <a:spAutoFit/>
          </a:bodyPr>
          <a:lstStyle/>
          <a:p>
            <a:pPr marL="742950" indent="-742950">
              <a:buClr>
                <a:srgbClr val="006600"/>
              </a:buClr>
              <a:buSzPct val="85000"/>
              <a:buFont typeface="Wingdings" pitchFamily="2" charset="2"/>
              <a:buChar char="q"/>
            </a:pPr>
            <a:r>
              <a:rPr lang="en-US" sz="5400" dirty="0" smtClean="0"/>
              <a:t>Known transcription factor binding sites (TFBS)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t>DiRE</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t>Pscan</a:t>
            </a:r>
          </a:p>
          <a:p>
            <a:pPr marL="2571750" lvl="2" indent="-742950">
              <a:buClr>
                <a:srgbClr val="006600"/>
              </a:buClr>
              <a:buSzPct val="85000"/>
              <a:buFont typeface="Arial" pitchFamily="34" charset="0"/>
              <a:buChar char="•"/>
            </a:pPr>
            <a:r>
              <a:rPr lang="en-US" sz="5400" dirty="0" smtClean="0">
                <a:solidFill>
                  <a:srgbClr val="C00000"/>
                </a:solidFill>
              </a:rPr>
              <a:t>MatInspector</a:t>
            </a:r>
            <a:r>
              <a:rPr lang="en-US" sz="5400" dirty="0" smtClean="0"/>
              <a:t> (*Licensed)</a:t>
            </a:r>
          </a:p>
          <a:p>
            <a:pPr marL="742950" indent="-742950">
              <a:buClr>
                <a:srgbClr val="006600"/>
              </a:buClr>
              <a:buSzPct val="85000"/>
              <a:buFont typeface="Wingdings" pitchFamily="2" charset="2"/>
              <a:buChar char="q"/>
            </a:pPr>
            <a:r>
              <a:rPr lang="en-US" sz="5400" dirty="0" smtClean="0"/>
              <a:t>Unknown TFBS or Novel motifs</a:t>
            </a:r>
          </a:p>
          <a:p>
            <a:pPr marL="1657350" lvl="1" indent="-742950">
              <a:buClr>
                <a:srgbClr val="006600"/>
              </a:buClr>
              <a:buSzPct val="85000"/>
              <a:buFont typeface="Wingdings" pitchFamily="2" charset="2"/>
              <a:buChar char="v"/>
            </a:pPr>
            <a:r>
              <a:rPr lang="en-US" sz="5400" dirty="0" smtClean="0"/>
              <a:t>Conserved</a:t>
            </a:r>
          </a:p>
          <a:p>
            <a:pPr marL="2571750" lvl="2" indent="-742950">
              <a:buClr>
                <a:srgbClr val="006600"/>
              </a:buClr>
              <a:buSzPct val="85000"/>
              <a:buFont typeface="Arial" pitchFamily="34" charset="0"/>
              <a:buChar char="•"/>
            </a:pPr>
            <a:r>
              <a:rPr lang="en-US" sz="5400" dirty="0" smtClean="0"/>
              <a:t>oPOSSUM</a:t>
            </a:r>
          </a:p>
          <a:p>
            <a:pPr marL="2571750" lvl="2" indent="-742950">
              <a:buClr>
                <a:srgbClr val="006600"/>
              </a:buClr>
              <a:buSzPct val="85000"/>
              <a:buFont typeface="Arial" pitchFamily="34" charset="0"/>
              <a:buChar char="•"/>
            </a:pPr>
            <a:r>
              <a:rPr lang="en-US" sz="5400" dirty="0" smtClean="0">
                <a:solidFill>
                  <a:srgbClr val="C00000"/>
                </a:solidFill>
              </a:rPr>
              <a:t>Weeder-H</a:t>
            </a:r>
          </a:p>
          <a:p>
            <a:pPr marL="1657350" lvl="1" indent="-742950">
              <a:buClr>
                <a:srgbClr val="006600"/>
              </a:buClr>
              <a:buSzPct val="85000"/>
              <a:buFont typeface="Wingdings" pitchFamily="2" charset="2"/>
              <a:buChar char="v"/>
            </a:pPr>
            <a:r>
              <a:rPr lang="en-US" sz="5400" dirty="0" smtClean="0"/>
              <a:t>Non-conserved</a:t>
            </a:r>
          </a:p>
          <a:p>
            <a:pPr marL="2571750" lvl="2" indent="-742950">
              <a:buClr>
                <a:srgbClr val="006600"/>
              </a:buClr>
              <a:buSzPct val="85000"/>
              <a:buFont typeface="Arial" pitchFamily="34" charset="0"/>
              <a:buChar char="•"/>
            </a:pPr>
            <a:r>
              <a:rPr lang="en-US" sz="5400" dirty="0" smtClean="0">
                <a:solidFill>
                  <a:srgbClr val="C00000"/>
                </a:solidFill>
              </a:rPr>
              <a:t>MEME</a:t>
            </a:r>
          </a:p>
          <a:p>
            <a:pPr marL="2571750" lvl="2" indent="-742950">
              <a:buClr>
                <a:srgbClr val="006600"/>
              </a:buClr>
              <a:buSzPct val="85000"/>
              <a:buFont typeface="Arial" pitchFamily="34" charset="0"/>
              <a:buChar char="•"/>
            </a:pPr>
            <a:r>
              <a:rPr lang="en-US" sz="5400" dirty="0" smtClean="0">
                <a:solidFill>
                  <a:srgbClr val="C00000"/>
                </a:solidFill>
              </a:rPr>
              <a:t>Weeder</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4339" name="Picture 3" descr="C:\Documents and Settings\Anil Jegga\Desktop\Bioinfo_Workshop-2009\Images\ToppFun-3.png"/>
          <p:cNvPicPr>
            <a:picLocks noChangeAspect="1" noChangeArrowheads="1"/>
          </p:cNvPicPr>
          <p:nvPr/>
        </p:nvPicPr>
        <p:blipFill>
          <a:blip r:embed="rId2"/>
          <a:srcRect/>
          <a:stretch>
            <a:fillRect/>
          </a:stretch>
        </p:blipFill>
        <p:spPr bwMode="auto">
          <a:xfrm>
            <a:off x="457200" y="1143000"/>
            <a:ext cx="10647721" cy="11430000"/>
          </a:xfrm>
          <a:prstGeom prst="rect">
            <a:avLst/>
          </a:prstGeom>
          <a:noFill/>
        </p:spPr>
      </p:pic>
      <p:sp>
        <p:nvSpPr>
          <p:cNvPr id="5" name="Rounded Rectangle 4"/>
          <p:cNvSpPr/>
          <p:nvPr/>
        </p:nvSpPr>
        <p:spPr>
          <a:xfrm>
            <a:off x="457200" y="2286000"/>
            <a:ext cx="3810000" cy="9296400"/>
          </a:xfrm>
          <a:prstGeom prst="roundRect">
            <a:avLst>
              <a:gd name="adj" fmla="val 12582"/>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p:nvSpPr>
        <p:spPr>
          <a:xfrm>
            <a:off x="11277600" y="1242358"/>
            <a:ext cx="6781800" cy="11787842"/>
          </a:xfrm>
          <a:prstGeom prst="rect">
            <a:avLst/>
          </a:prstGeom>
          <a:noFill/>
          <a:ln w="57150">
            <a:solidFill>
              <a:srgbClr val="FF0000"/>
            </a:solidFill>
            <a:prstDash val="sysDash"/>
          </a:ln>
        </p:spPr>
        <p:txBody>
          <a:bodyPr wrap="square" rtlCol="0">
            <a:spAutoFit/>
          </a:bodyPr>
          <a:lstStyle/>
          <a:p>
            <a:pPr marL="514350" indent="-514350">
              <a:buFont typeface="+mj-lt"/>
              <a:buAutoNum type="arabicPeriod"/>
            </a:pPr>
            <a:r>
              <a:rPr lang="en-US" sz="4000" dirty="0" smtClean="0"/>
              <a:t>Gene list analyzed for as many as 17 features!</a:t>
            </a:r>
          </a:p>
          <a:p>
            <a:pPr marL="514350" indent="-514350">
              <a:buFont typeface="+mj-lt"/>
              <a:buAutoNum type="arabicPeriod"/>
            </a:pPr>
            <a:r>
              <a:rPr lang="en-US" sz="4000" dirty="0" smtClean="0"/>
              <a:t>Single-stop enrichment analysis server for both regulatory elements (TFBSs and miRNA) and biological themes</a:t>
            </a:r>
          </a:p>
          <a:p>
            <a:pPr marL="514350" indent="-514350">
              <a:buFont typeface="+mj-lt"/>
              <a:buAutoNum type="arabicPeriod"/>
            </a:pPr>
            <a:r>
              <a:rPr lang="en-US" sz="4000" dirty="0" smtClean="0"/>
              <a:t>Back-end has an exhaustive, normalized data resources compiled and integrated</a:t>
            </a:r>
          </a:p>
          <a:p>
            <a:pPr marL="514350" indent="-514350">
              <a:buFont typeface="+mj-lt"/>
              <a:buAutoNum type="arabicPeriod"/>
            </a:pPr>
            <a:r>
              <a:rPr lang="en-US" sz="4000" dirty="0" smtClean="0"/>
              <a:t>Bonferroni correction is “too stringent”; FDR with 0.05 is preferable.</a:t>
            </a:r>
          </a:p>
          <a:p>
            <a:pPr marL="514350" indent="-514350">
              <a:buFont typeface="+mj-lt"/>
              <a:buAutoNum type="arabicPeriod"/>
            </a:pPr>
            <a:r>
              <a:rPr lang="en-US" sz="4000" dirty="0" smtClean="0"/>
              <a:t>TFBS are based on conserved cis-elements and motifs within  ±2kb region of TSS in human, mouse, rat, and dog.</a:t>
            </a:r>
          </a:p>
          <a:p>
            <a:pPr marL="514350" indent="-514350">
              <a:buFont typeface="+mj-lt"/>
              <a:buAutoNum type="arabicPeriod"/>
            </a:pPr>
            <a:r>
              <a:rPr lang="en-US" sz="4000" dirty="0" smtClean="0"/>
              <a:t>miRNA-targets are based on TargetScan and PicTar</a:t>
            </a:r>
            <a:endParaRPr lang="en-US" sz="4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7410" name="Picture 2"/>
          <p:cNvPicPr>
            <a:picLocks noChangeAspect="1" noChangeArrowheads="1"/>
          </p:cNvPicPr>
          <p:nvPr/>
        </p:nvPicPr>
        <p:blipFill>
          <a:blip r:embed="rId2"/>
          <a:srcRect l="15000" t="1563" r="1250" b="3906"/>
          <a:stretch>
            <a:fillRect/>
          </a:stretch>
        </p:blipFill>
        <p:spPr bwMode="auto">
          <a:xfrm>
            <a:off x="457200" y="1362501"/>
            <a:ext cx="13258800" cy="11972499"/>
          </a:xfrm>
          <a:prstGeom prst="rect">
            <a:avLst/>
          </a:prstGeom>
          <a:noFill/>
          <a:ln w="9525">
            <a:solidFill>
              <a:srgbClr val="C00000"/>
            </a:solidFill>
            <a:miter lim="800000"/>
            <a:headEnd/>
            <a:tailEnd/>
          </a:ln>
        </p:spPr>
      </p:pic>
      <p:sp>
        <p:nvSpPr>
          <p:cNvPr id="4" name="TextBox 3"/>
          <p:cNvSpPr txBox="1"/>
          <p:nvPr/>
        </p:nvSpPr>
        <p:spPr>
          <a:xfrm>
            <a:off x="11201400" y="2743200"/>
            <a:ext cx="6858000" cy="1963073"/>
          </a:xfrm>
          <a:prstGeom prst="rect">
            <a:avLst/>
          </a:prstGeom>
          <a:solidFill>
            <a:schemeClr val="bg1"/>
          </a:solidFill>
          <a:ln w="57150">
            <a:solidFill>
              <a:srgbClr val="FF0000"/>
            </a:solidFill>
            <a:prstDash val="sysDash"/>
          </a:ln>
        </p:spPr>
        <p:txBody>
          <a:bodyPr wrap="square" rtlCol="0">
            <a:spAutoFit/>
          </a:bodyPr>
          <a:lstStyle/>
          <a:p>
            <a:pPr marL="514350" indent="-514350">
              <a:buFont typeface="+mj-lt"/>
              <a:buAutoNum type="arabicPeriod"/>
            </a:pPr>
            <a:r>
              <a:rPr lang="en-US" sz="4000" dirty="0" smtClean="0"/>
              <a:t>Database updated regularly</a:t>
            </a:r>
          </a:p>
          <a:p>
            <a:pPr marL="514350" indent="-514350">
              <a:buFont typeface="+mj-lt"/>
              <a:buAutoNum type="arabicPeriod"/>
            </a:pPr>
            <a:r>
              <a:rPr lang="en-US" sz="4000" dirty="0" smtClean="0"/>
              <a:t>Exhaustive collection of annotations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5362" name="Picture 2" descr="C:\Documents and Settings\Anil Jegga\Desktop\Bioinfo_Workshop-2009\Images\ToppFun-4.png"/>
          <p:cNvPicPr>
            <a:picLocks noChangeAspect="1" noChangeArrowheads="1"/>
          </p:cNvPicPr>
          <p:nvPr/>
        </p:nvPicPr>
        <p:blipFill>
          <a:blip r:embed="rId2"/>
          <a:srcRect/>
          <a:stretch>
            <a:fillRect/>
          </a:stretch>
        </p:blipFill>
        <p:spPr bwMode="auto">
          <a:xfrm>
            <a:off x="533400" y="1295400"/>
            <a:ext cx="9971441" cy="11430000"/>
          </a:xfrm>
          <a:prstGeom prst="rect">
            <a:avLst/>
          </a:prstGeom>
          <a:noFill/>
          <a:ln>
            <a:solidFill>
              <a:srgbClr val="C00000"/>
            </a:solidFill>
          </a:ln>
        </p:spPr>
      </p:pic>
      <p:pic>
        <p:nvPicPr>
          <p:cNvPr id="15363" name="Picture 3" descr="C:\Documents and Settings\Anil Jegga\Desktop\Bioinfo_Workshop-2009\Images\ToppFun-5.png"/>
          <p:cNvPicPr>
            <a:picLocks noChangeAspect="1" noChangeArrowheads="1"/>
          </p:cNvPicPr>
          <p:nvPr/>
        </p:nvPicPr>
        <p:blipFill>
          <a:blip r:embed="rId3"/>
          <a:srcRect/>
          <a:stretch>
            <a:fillRect/>
          </a:stretch>
        </p:blipFill>
        <p:spPr bwMode="auto">
          <a:xfrm>
            <a:off x="10363200" y="1056203"/>
            <a:ext cx="7467600" cy="8011597"/>
          </a:xfrm>
          <a:prstGeom prst="rect">
            <a:avLst/>
          </a:prstGeom>
          <a:noFill/>
          <a:ln>
            <a:solidFill>
              <a:srgbClr val="C00000"/>
            </a:solidFill>
          </a:ln>
        </p:spPr>
      </p:pic>
      <p:pic>
        <p:nvPicPr>
          <p:cNvPr id="15364" name="Picture 4" descr="C:\Documents and Settings\Anil Jegga\Desktop\Bioinfo_Workshop-2009\Images\ToppFun-6a.png"/>
          <p:cNvPicPr>
            <a:picLocks noChangeAspect="1" noChangeArrowheads="1"/>
          </p:cNvPicPr>
          <p:nvPr/>
        </p:nvPicPr>
        <p:blipFill>
          <a:blip r:embed="rId4"/>
          <a:srcRect/>
          <a:stretch>
            <a:fillRect/>
          </a:stretch>
        </p:blipFill>
        <p:spPr bwMode="auto">
          <a:xfrm>
            <a:off x="5121271" y="9220199"/>
            <a:ext cx="12709529" cy="4398523"/>
          </a:xfrm>
          <a:prstGeom prst="rect">
            <a:avLst/>
          </a:prstGeom>
          <a:noFill/>
          <a:ln>
            <a:solidFill>
              <a:srgbClr val="C00000"/>
            </a:solidFill>
          </a:ln>
        </p:spPr>
      </p:pic>
      <p:cxnSp>
        <p:nvCxnSpPr>
          <p:cNvPr id="6" name="Straight Arrow Connector 5"/>
          <p:cNvCxnSpPr>
            <a:endCxn id="15363" idx="1"/>
          </p:cNvCxnSpPr>
          <p:nvPr/>
        </p:nvCxnSpPr>
        <p:spPr>
          <a:xfrm>
            <a:off x="3429000" y="3200400"/>
            <a:ext cx="6934200" cy="186160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5148798"/>
            <a:ext cx="4495800" cy="399520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5364" name="Picture 4" descr="C:\Documents and Settings\Anil Jegga\Desktop\Bioinfo_Workshop-2009\Images\ToppFun-6a.png"/>
          <p:cNvPicPr>
            <a:picLocks noChangeAspect="1" noChangeArrowheads="1"/>
          </p:cNvPicPr>
          <p:nvPr/>
        </p:nvPicPr>
        <p:blipFill>
          <a:blip r:embed="rId2"/>
          <a:srcRect/>
          <a:stretch>
            <a:fillRect/>
          </a:stretch>
        </p:blipFill>
        <p:spPr bwMode="auto">
          <a:xfrm>
            <a:off x="304800" y="1143000"/>
            <a:ext cx="12709529" cy="4398523"/>
          </a:xfrm>
          <a:prstGeom prst="rect">
            <a:avLst/>
          </a:prstGeom>
          <a:noFill/>
          <a:ln>
            <a:solidFill>
              <a:srgbClr val="C00000"/>
            </a:solidFill>
          </a:ln>
        </p:spPr>
      </p:pic>
      <p:pic>
        <p:nvPicPr>
          <p:cNvPr id="16386" name="Picture 2" descr="C:\Documents and Settings\Anil Jegga\Desktop\Bioinfo_Workshop-2009\Images\ToppFun-6b.png"/>
          <p:cNvPicPr>
            <a:picLocks noChangeAspect="1" noChangeArrowheads="1"/>
          </p:cNvPicPr>
          <p:nvPr/>
        </p:nvPicPr>
        <p:blipFill>
          <a:blip r:embed="rId3"/>
          <a:srcRect/>
          <a:stretch>
            <a:fillRect/>
          </a:stretch>
        </p:blipFill>
        <p:spPr bwMode="auto">
          <a:xfrm>
            <a:off x="8458200" y="5943600"/>
            <a:ext cx="9642290" cy="7239000"/>
          </a:xfrm>
          <a:prstGeom prst="rect">
            <a:avLst/>
          </a:prstGeom>
          <a:noFill/>
          <a:ln>
            <a:solidFill>
              <a:srgbClr val="C00000"/>
            </a:solidFill>
          </a:ln>
        </p:spPr>
      </p:pic>
      <p:pic>
        <p:nvPicPr>
          <p:cNvPr id="16387" name="Picture 3" descr="C:\Documents and Settings\Anil Jegga\Desktop\Bioinfo_Workshop-2009\Images\ToppFun-6c.png"/>
          <p:cNvPicPr>
            <a:picLocks noChangeAspect="1" noChangeArrowheads="1"/>
          </p:cNvPicPr>
          <p:nvPr/>
        </p:nvPicPr>
        <p:blipFill>
          <a:blip r:embed="rId4"/>
          <a:srcRect/>
          <a:stretch>
            <a:fillRect/>
          </a:stretch>
        </p:blipFill>
        <p:spPr bwMode="auto">
          <a:xfrm>
            <a:off x="304800" y="5638800"/>
            <a:ext cx="8001000" cy="7930000"/>
          </a:xfrm>
          <a:prstGeom prst="rect">
            <a:avLst/>
          </a:prstGeom>
          <a:noFill/>
          <a:ln>
            <a:solidFill>
              <a:srgbClr val="C00000"/>
            </a:solidFill>
          </a:ln>
        </p:spPr>
      </p:pic>
      <p:cxnSp>
        <p:nvCxnSpPr>
          <p:cNvPr id="8" name="Straight Arrow Connector 7"/>
          <p:cNvCxnSpPr/>
          <p:nvPr/>
        </p:nvCxnSpPr>
        <p:spPr>
          <a:xfrm rot="16200000" flipH="1">
            <a:off x="2781300" y="2400300"/>
            <a:ext cx="4419600" cy="2514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6386" idx="0"/>
          </p:cNvCxnSpPr>
          <p:nvPr/>
        </p:nvCxnSpPr>
        <p:spPr>
          <a:xfrm rot="16200000" flipH="1">
            <a:off x="9954372" y="2618627"/>
            <a:ext cx="3962400" cy="268754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11266" name="Picture 2"/>
          <p:cNvPicPr>
            <a:picLocks noChangeAspect="1" noChangeArrowheads="1"/>
          </p:cNvPicPr>
          <p:nvPr/>
        </p:nvPicPr>
        <p:blipFill>
          <a:blip r:embed="rId2"/>
          <a:srcRect t="13281" r="14375" b="5469"/>
          <a:stretch>
            <a:fillRect/>
          </a:stretch>
        </p:blipFill>
        <p:spPr bwMode="auto">
          <a:xfrm>
            <a:off x="533400" y="1295400"/>
            <a:ext cx="15316200" cy="11626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sp>
        <p:nvSpPr>
          <p:cNvPr id="3" name="TextBox 2"/>
          <p:cNvSpPr txBox="1"/>
          <p:nvPr/>
        </p:nvSpPr>
        <p:spPr>
          <a:xfrm>
            <a:off x="0" y="914400"/>
            <a:ext cx="18288000" cy="1446550"/>
          </a:xfrm>
          <a:prstGeom prst="rect">
            <a:avLst/>
          </a:prstGeom>
          <a:noFill/>
        </p:spPr>
        <p:txBody>
          <a:bodyPr wrap="square" rtlCol="0">
            <a:spAutoFit/>
          </a:bodyPr>
          <a:lstStyle/>
          <a:p>
            <a:pPr algn="ctr"/>
            <a:r>
              <a:rPr lang="en-US" sz="4400" b="1" dirty="0" smtClean="0">
                <a:solidFill>
                  <a:srgbClr val="FF0000"/>
                </a:solidFill>
              </a:rPr>
              <a:t>I have a list of 200 over-expressed genes and I want to prioritize them for experimental validation (apart from using the fold change as a parameter)…..</a:t>
            </a:r>
            <a:endParaRPr lang="en-US" sz="4400" b="1" dirty="0">
              <a:solidFill>
                <a:srgbClr val="FF0000"/>
              </a:solidFill>
            </a:endParaRPr>
          </a:p>
        </p:txBody>
      </p:sp>
      <p:pic>
        <p:nvPicPr>
          <p:cNvPr id="4" name="Picture 2" descr="C:\Documents and Settings\Anil Jegga\Desktop\Bioinfo_Workshop-2009\Images\ToppGeneSuite-1.png"/>
          <p:cNvPicPr>
            <a:picLocks noChangeAspect="1" noChangeArrowheads="1"/>
          </p:cNvPicPr>
          <p:nvPr/>
        </p:nvPicPr>
        <p:blipFill>
          <a:blip r:embed="rId2"/>
          <a:srcRect l="16988" b="46452"/>
          <a:stretch>
            <a:fillRect/>
          </a:stretch>
        </p:blipFill>
        <p:spPr bwMode="auto">
          <a:xfrm>
            <a:off x="1827552" y="2438400"/>
            <a:ext cx="14707848" cy="6324600"/>
          </a:xfrm>
          <a:prstGeom prst="rect">
            <a:avLst/>
          </a:prstGeom>
          <a:noFill/>
        </p:spPr>
      </p:pic>
      <p:sp>
        <p:nvSpPr>
          <p:cNvPr id="5" name="Rounded Rectangle 4"/>
          <p:cNvSpPr/>
          <p:nvPr/>
        </p:nvSpPr>
        <p:spPr>
          <a:xfrm>
            <a:off x="1903752" y="5715000"/>
            <a:ext cx="14630400" cy="9144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sp>
        <p:nvSpPr>
          <p:cNvPr id="3" name="TextBox 2"/>
          <p:cNvSpPr txBox="1"/>
          <p:nvPr/>
        </p:nvSpPr>
        <p:spPr>
          <a:xfrm>
            <a:off x="0" y="914400"/>
            <a:ext cx="18288000" cy="1446550"/>
          </a:xfrm>
          <a:prstGeom prst="rect">
            <a:avLst/>
          </a:prstGeom>
          <a:noFill/>
        </p:spPr>
        <p:txBody>
          <a:bodyPr wrap="square" rtlCol="0">
            <a:spAutoFit/>
          </a:bodyPr>
          <a:lstStyle/>
          <a:p>
            <a:pPr algn="ctr"/>
            <a:r>
              <a:rPr lang="en-US" sz="4400" b="1" dirty="0" smtClean="0">
                <a:solidFill>
                  <a:srgbClr val="FF0000"/>
                </a:solidFill>
              </a:rPr>
              <a:t>I have a list of 200 over-expressed genes and I want to prioritize them for experimental validation (apart from using the fold change as a parameter)…..</a:t>
            </a:r>
            <a:endParaRPr lang="en-US" sz="4400" b="1" dirty="0">
              <a:solidFill>
                <a:srgbClr val="FF0000"/>
              </a:solidFill>
            </a:endParaRPr>
          </a:p>
        </p:txBody>
      </p:sp>
      <p:pic>
        <p:nvPicPr>
          <p:cNvPr id="23554" name="Picture 2" descr="C:\Documents and Settings\Anil Jegga\Desktop\Bioinfo_Workshop-2009\ToppGeneSchema.png"/>
          <p:cNvPicPr>
            <a:picLocks noChangeAspect="1" noChangeArrowheads="1"/>
          </p:cNvPicPr>
          <p:nvPr/>
        </p:nvPicPr>
        <p:blipFill>
          <a:blip r:embed="rId2"/>
          <a:srcRect/>
          <a:stretch>
            <a:fillRect/>
          </a:stretch>
        </p:blipFill>
        <p:spPr bwMode="auto">
          <a:xfrm>
            <a:off x="2362200" y="2438400"/>
            <a:ext cx="13563600" cy="11092011"/>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25602" name="Picture 2" descr="C:\Documents and Settings\Anil Jegga\Desktop\Bioinfo_Workshop-2009\Images\ToppGene-1.png"/>
          <p:cNvPicPr>
            <a:picLocks noChangeAspect="1" noChangeArrowheads="1"/>
          </p:cNvPicPr>
          <p:nvPr/>
        </p:nvPicPr>
        <p:blipFill>
          <a:blip r:embed="rId2"/>
          <a:srcRect/>
          <a:stretch>
            <a:fillRect/>
          </a:stretch>
        </p:blipFill>
        <p:spPr bwMode="auto">
          <a:xfrm>
            <a:off x="381000" y="1295400"/>
            <a:ext cx="17449800" cy="10812432"/>
          </a:xfrm>
          <a:prstGeom prst="rect">
            <a:avLst/>
          </a:prstGeom>
          <a:noFill/>
        </p:spPr>
      </p:pic>
      <p:sp>
        <p:nvSpPr>
          <p:cNvPr id="4" name="Rounded Rectangle 3"/>
          <p:cNvSpPr/>
          <p:nvPr/>
        </p:nvSpPr>
        <p:spPr>
          <a:xfrm>
            <a:off x="5410200" y="4343400"/>
            <a:ext cx="1295400" cy="23622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ounded Rectangle 4"/>
          <p:cNvSpPr/>
          <p:nvPr/>
        </p:nvSpPr>
        <p:spPr>
          <a:xfrm>
            <a:off x="12573000" y="4267200"/>
            <a:ext cx="1676400" cy="67818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ounded Rectangle 5"/>
          <p:cNvSpPr/>
          <p:nvPr/>
        </p:nvSpPr>
        <p:spPr>
          <a:xfrm>
            <a:off x="3048000" y="4343400"/>
            <a:ext cx="2209800" cy="457200"/>
          </a:xfrm>
          <a:prstGeom prst="roundRect">
            <a:avLst/>
          </a:prstGeom>
          <a:noFill/>
          <a:ln w="57150">
            <a:solidFill>
              <a:srgbClr val="00B05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ounded Rectangle 6"/>
          <p:cNvSpPr/>
          <p:nvPr/>
        </p:nvSpPr>
        <p:spPr>
          <a:xfrm>
            <a:off x="10744200" y="4343400"/>
            <a:ext cx="1752600" cy="457200"/>
          </a:xfrm>
          <a:prstGeom prst="roundRect">
            <a:avLst/>
          </a:prstGeom>
          <a:noFill/>
          <a:ln w="57150">
            <a:solidFill>
              <a:srgbClr val="00B05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26626" name="Picture 2" descr="C:\Documents and Settings\Anil Jegga\Desktop\Bioinfo_Workshop-2009\Images\ToppGene-2.png"/>
          <p:cNvPicPr>
            <a:picLocks noChangeAspect="1" noChangeArrowheads="1"/>
          </p:cNvPicPr>
          <p:nvPr/>
        </p:nvPicPr>
        <p:blipFill>
          <a:blip r:embed="rId2"/>
          <a:srcRect/>
          <a:stretch>
            <a:fillRect/>
          </a:stretch>
        </p:blipFill>
        <p:spPr bwMode="auto">
          <a:xfrm>
            <a:off x="6477000" y="1142999"/>
            <a:ext cx="11506200" cy="12151551"/>
          </a:xfrm>
          <a:prstGeom prst="rect">
            <a:avLst/>
          </a:prstGeom>
          <a:noFill/>
          <a:ln>
            <a:solidFill>
              <a:srgbClr val="C00000"/>
            </a:solidFill>
          </a:ln>
        </p:spPr>
      </p:pic>
      <p:pic>
        <p:nvPicPr>
          <p:cNvPr id="26627" name="Picture 3" descr="C:\Documents and Settings\Anil Jegga\Desktop\Bioinfo_Workshop-2009\Images\ToppGene-3.png"/>
          <p:cNvPicPr>
            <a:picLocks noChangeAspect="1" noChangeArrowheads="1"/>
          </p:cNvPicPr>
          <p:nvPr/>
        </p:nvPicPr>
        <p:blipFill>
          <a:blip r:embed="rId3"/>
          <a:srcRect/>
          <a:stretch>
            <a:fillRect/>
          </a:stretch>
        </p:blipFill>
        <p:spPr bwMode="auto">
          <a:xfrm>
            <a:off x="304800" y="5029200"/>
            <a:ext cx="11170858" cy="5410200"/>
          </a:xfrm>
          <a:prstGeom prst="rect">
            <a:avLst/>
          </a:prstGeom>
          <a:noFill/>
          <a:ln>
            <a:solidFill>
              <a:srgbClr val="C00000"/>
            </a:solidFill>
          </a:ln>
        </p:spPr>
      </p:pic>
      <p:cxnSp>
        <p:nvCxnSpPr>
          <p:cNvPr id="5" name="Straight Arrow Connector 4"/>
          <p:cNvCxnSpPr/>
          <p:nvPr/>
        </p:nvCxnSpPr>
        <p:spPr>
          <a:xfrm rot="10800000">
            <a:off x="9829800" y="10515600"/>
            <a:ext cx="4648202" cy="251460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flipV="1">
            <a:off x="14478000" y="12877800"/>
            <a:ext cx="3429000" cy="5334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27650" name="Picture 2" descr="C:\Documents and Settings\Anil Jegga\Desktop\Bioinfo_Workshop-2009\Images\ToppGene-4.png"/>
          <p:cNvPicPr>
            <a:picLocks noChangeAspect="1" noChangeArrowheads="1"/>
          </p:cNvPicPr>
          <p:nvPr/>
        </p:nvPicPr>
        <p:blipFill>
          <a:blip r:embed="rId2"/>
          <a:srcRect/>
          <a:stretch>
            <a:fillRect/>
          </a:stretch>
        </p:blipFill>
        <p:spPr bwMode="auto">
          <a:xfrm>
            <a:off x="343238" y="1066800"/>
            <a:ext cx="13792200" cy="10091392"/>
          </a:xfrm>
          <a:prstGeom prst="rect">
            <a:avLst/>
          </a:prstGeom>
          <a:noFill/>
          <a:ln>
            <a:solidFill>
              <a:srgbClr val="C00000"/>
            </a:solidFill>
          </a:ln>
        </p:spPr>
      </p:pic>
      <p:pic>
        <p:nvPicPr>
          <p:cNvPr id="27651" name="Picture 3" descr="C:\Documents and Settings\Anil Jegga\Desktop\Bioinfo_Workshop-2009\Images\ToppGene-5a.png"/>
          <p:cNvPicPr>
            <a:picLocks noChangeAspect="1" noChangeArrowheads="1"/>
          </p:cNvPicPr>
          <p:nvPr/>
        </p:nvPicPr>
        <p:blipFill>
          <a:blip r:embed="rId3"/>
          <a:srcRect/>
          <a:stretch>
            <a:fillRect/>
          </a:stretch>
        </p:blipFill>
        <p:spPr bwMode="auto">
          <a:xfrm>
            <a:off x="11011237" y="11506200"/>
            <a:ext cx="6438563" cy="1676400"/>
          </a:xfrm>
          <a:prstGeom prst="rect">
            <a:avLst/>
          </a:prstGeom>
          <a:noFill/>
          <a:ln>
            <a:solidFill>
              <a:srgbClr val="C00000"/>
            </a:solidFill>
          </a:ln>
        </p:spPr>
      </p:pic>
      <p:sp>
        <p:nvSpPr>
          <p:cNvPr id="5" name="Curved Left Arrow 4"/>
          <p:cNvSpPr/>
          <p:nvPr/>
        </p:nvSpPr>
        <p:spPr>
          <a:xfrm rot="18832397">
            <a:off x="11987103" y="9681557"/>
            <a:ext cx="1076135" cy="20038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2050" name="Picture 2" descr="C:\Documents and Settings\Anil Jegga\Desktop\Bioinfo_Workshop-2009\Images\oPOSSUM-1.png"/>
          <p:cNvPicPr>
            <a:picLocks noChangeAspect="1" noChangeArrowheads="1"/>
          </p:cNvPicPr>
          <p:nvPr/>
        </p:nvPicPr>
        <p:blipFill>
          <a:blip r:embed="rId2"/>
          <a:srcRect/>
          <a:stretch>
            <a:fillRect/>
          </a:stretch>
        </p:blipFill>
        <p:spPr bwMode="auto">
          <a:xfrm>
            <a:off x="2743200" y="1095375"/>
            <a:ext cx="13639800" cy="12422853"/>
          </a:xfrm>
          <a:prstGeom prst="rect">
            <a:avLst/>
          </a:prstGeom>
          <a:noFill/>
          <a:ln>
            <a:solidFill>
              <a:schemeClr val="tx1"/>
            </a:solidFill>
          </a:ln>
        </p:spPr>
      </p:pic>
      <p:sp>
        <p:nvSpPr>
          <p:cNvPr id="4" name="Rectangle 3"/>
          <p:cNvSpPr/>
          <p:nvPr/>
        </p:nvSpPr>
        <p:spPr>
          <a:xfrm>
            <a:off x="14325600" y="4343400"/>
            <a:ext cx="2438400" cy="76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5791200" y="5105400"/>
            <a:ext cx="3276600" cy="304800"/>
          </a:xfrm>
          <a:prstGeom prst="roundRect">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5791200" y="7315200"/>
            <a:ext cx="4114800" cy="304800"/>
          </a:xfrm>
          <a:prstGeom prst="roundRect">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819400" y="4343400"/>
            <a:ext cx="2438400" cy="762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 y="5791200"/>
            <a:ext cx="2438400" cy="1754326"/>
          </a:xfrm>
          <a:prstGeom prst="rect">
            <a:avLst/>
          </a:prstGeom>
          <a:solidFill>
            <a:schemeClr val="bg1"/>
          </a:solidFill>
          <a:ln w="57150">
            <a:solidFill>
              <a:srgbClr val="C00000"/>
            </a:solidFill>
          </a:ln>
        </p:spPr>
        <p:txBody>
          <a:bodyPr wrap="square" rtlCol="0">
            <a:spAutoFit/>
          </a:bodyPr>
          <a:lstStyle/>
          <a:p>
            <a:r>
              <a:rPr lang="en-US" dirty="0" smtClean="0"/>
              <a:t>Supports human and mouse</a:t>
            </a:r>
            <a:endParaRPr lang="en-US" dirty="0"/>
          </a:p>
        </p:txBody>
      </p:sp>
      <p:cxnSp>
        <p:nvCxnSpPr>
          <p:cNvPr id="10" name="Straight Arrow Connector 9"/>
          <p:cNvCxnSpPr>
            <a:stCxn id="9" idx="0"/>
            <a:endCxn id="8" idx="1"/>
          </p:cNvCxnSpPr>
          <p:nvPr/>
        </p:nvCxnSpPr>
        <p:spPr>
          <a:xfrm rot="5400000" flipH="1" flipV="1">
            <a:off x="1752600" y="4724400"/>
            <a:ext cx="1066800" cy="1066800"/>
          </a:xfrm>
          <a:prstGeom prst="straightConnector1">
            <a:avLst/>
          </a:prstGeom>
          <a:ln w="57150">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28674" name="Picture 2" descr="C:\Documents and Settings\Anil Jegga\Desktop\Bioinfo_Workshop-2009\Images\ToppGene-5b.png"/>
          <p:cNvPicPr>
            <a:picLocks noChangeAspect="1" noChangeArrowheads="1"/>
          </p:cNvPicPr>
          <p:nvPr/>
        </p:nvPicPr>
        <p:blipFill>
          <a:blip r:embed="rId2"/>
          <a:srcRect b="24638"/>
          <a:stretch>
            <a:fillRect/>
          </a:stretch>
        </p:blipFill>
        <p:spPr bwMode="auto">
          <a:xfrm>
            <a:off x="228600" y="1371600"/>
            <a:ext cx="17692324" cy="3962400"/>
          </a:xfrm>
          <a:prstGeom prst="rect">
            <a:avLst/>
          </a:prstGeom>
          <a:noFill/>
        </p:spPr>
      </p:pic>
      <p:pic>
        <p:nvPicPr>
          <p:cNvPr id="28675" name="Picture 3" descr="C:\Documents and Settings\Anil Jegga\Desktop\Bioinfo_Workshop-2009\Images\ToppGene-5c.png"/>
          <p:cNvPicPr>
            <a:picLocks noChangeAspect="1" noChangeArrowheads="1"/>
          </p:cNvPicPr>
          <p:nvPr/>
        </p:nvPicPr>
        <p:blipFill>
          <a:blip r:embed="rId3"/>
          <a:srcRect r="3704" b="27956"/>
          <a:stretch>
            <a:fillRect/>
          </a:stretch>
        </p:blipFill>
        <p:spPr bwMode="auto">
          <a:xfrm>
            <a:off x="1371600" y="5715000"/>
            <a:ext cx="2668016" cy="7696200"/>
          </a:xfrm>
          <a:prstGeom prst="rect">
            <a:avLst/>
          </a:prstGeom>
          <a:noFill/>
          <a:ln w="57150">
            <a:solidFill>
              <a:srgbClr val="C00000"/>
            </a:solidFill>
          </a:ln>
        </p:spPr>
      </p:pic>
      <p:pic>
        <p:nvPicPr>
          <p:cNvPr id="28676" name="Picture 4" descr="C:\Documents and Settings\Anil Jegga\Desktop\Bioinfo_Workshop-2009\Images\ToppGene-5d.png"/>
          <p:cNvPicPr>
            <a:picLocks noChangeAspect="1" noChangeArrowheads="1"/>
          </p:cNvPicPr>
          <p:nvPr/>
        </p:nvPicPr>
        <p:blipFill>
          <a:blip r:embed="rId4"/>
          <a:srcRect r="-3125" b="33727"/>
          <a:stretch>
            <a:fillRect/>
          </a:stretch>
        </p:blipFill>
        <p:spPr bwMode="auto">
          <a:xfrm>
            <a:off x="4953000" y="5715000"/>
            <a:ext cx="3276600" cy="7744692"/>
          </a:xfrm>
          <a:prstGeom prst="rect">
            <a:avLst/>
          </a:prstGeom>
          <a:noFill/>
          <a:ln w="57150">
            <a:solidFill>
              <a:srgbClr val="C00000"/>
            </a:solidFill>
          </a:ln>
        </p:spPr>
      </p:pic>
      <p:cxnSp>
        <p:nvCxnSpPr>
          <p:cNvPr id="6" name="Straight Arrow Connector 5"/>
          <p:cNvCxnSpPr/>
          <p:nvPr/>
        </p:nvCxnSpPr>
        <p:spPr>
          <a:xfrm rot="16200000" flipH="1">
            <a:off x="723900" y="5524500"/>
            <a:ext cx="6096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34566" y="1284051"/>
            <a:ext cx="1538591" cy="4124528"/>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24578" name="Picture 2"/>
          <p:cNvPicPr>
            <a:picLocks noChangeAspect="1" noChangeArrowheads="1"/>
          </p:cNvPicPr>
          <p:nvPr/>
        </p:nvPicPr>
        <p:blipFill>
          <a:blip r:embed="rId2"/>
          <a:srcRect l="17969" t="13556" b="13555"/>
          <a:stretch>
            <a:fillRect/>
          </a:stretch>
        </p:blipFill>
        <p:spPr bwMode="auto">
          <a:xfrm>
            <a:off x="1423639" y="1447800"/>
            <a:ext cx="15416561" cy="12039600"/>
          </a:xfrm>
          <a:prstGeom prst="rect">
            <a:avLst/>
          </a:prstGeom>
          <a:noFill/>
          <a:ln w="9525">
            <a:noFill/>
            <a:miter lim="800000"/>
            <a:headEnd/>
            <a:tailEnd/>
          </a:ln>
        </p:spPr>
      </p:pic>
      <p:sp>
        <p:nvSpPr>
          <p:cNvPr id="6" name="TextBox 5"/>
          <p:cNvSpPr txBox="1"/>
          <p:nvPr/>
        </p:nvSpPr>
        <p:spPr>
          <a:xfrm>
            <a:off x="3505200" y="914400"/>
            <a:ext cx="11277600" cy="769441"/>
          </a:xfrm>
          <a:prstGeom prst="rect">
            <a:avLst/>
          </a:prstGeom>
          <a:noFill/>
        </p:spPr>
        <p:txBody>
          <a:bodyPr wrap="square" rtlCol="0">
            <a:spAutoFit/>
          </a:bodyPr>
          <a:lstStyle/>
          <a:p>
            <a:pPr algn="ctr"/>
            <a:r>
              <a:rPr lang="en-US" sz="4400" b="1" dirty="0" smtClean="0">
                <a:solidFill>
                  <a:srgbClr val="000099"/>
                </a:solidFill>
              </a:rPr>
              <a:t>Why is a test set gene ranked higher?</a:t>
            </a:r>
            <a:endParaRPr lang="en-US" sz="4400" b="1" dirty="0">
              <a:solidFill>
                <a:srgbClr val="000099"/>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sp>
        <p:nvSpPr>
          <p:cNvPr id="3" name="TextBox 2"/>
          <p:cNvSpPr txBox="1"/>
          <p:nvPr/>
        </p:nvSpPr>
        <p:spPr>
          <a:xfrm>
            <a:off x="0" y="914400"/>
            <a:ext cx="18288000" cy="1446550"/>
          </a:xfrm>
          <a:prstGeom prst="rect">
            <a:avLst/>
          </a:prstGeom>
          <a:noFill/>
        </p:spPr>
        <p:txBody>
          <a:bodyPr wrap="square" rtlCol="0">
            <a:spAutoFit/>
          </a:bodyPr>
          <a:lstStyle/>
          <a:p>
            <a:pPr algn="ctr"/>
            <a:r>
              <a:rPr lang="en-US" sz="4400" b="1" dirty="0" smtClean="0">
                <a:solidFill>
                  <a:srgbClr val="FF0000"/>
                </a:solidFill>
              </a:rPr>
              <a:t>I have a list of 200 over-expressed genes and I want to prioritize them for experimental validation (apart from using the fold change as a parameter)…..</a:t>
            </a:r>
            <a:endParaRPr lang="en-US" sz="4400" b="1" dirty="0">
              <a:solidFill>
                <a:srgbClr val="FF0000"/>
              </a:solidFill>
            </a:endParaRPr>
          </a:p>
        </p:txBody>
      </p:sp>
      <p:pic>
        <p:nvPicPr>
          <p:cNvPr id="4" name="Picture 2" descr="C:\Documents and Settings\Anil Jegga\Desktop\Bioinfo_Workshop-2009\Images\ToppGeneSuite-1.png"/>
          <p:cNvPicPr>
            <a:picLocks noChangeAspect="1" noChangeArrowheads="1"/>
          </p:cNvPicPr>
          <p:nvPr/>
        </p:nvPicPr>
        <p:blipFill>
          <a:blip r:embed="rId2"/>
          <a:srcRect l="16988" b="46452"/>
          <a:stretch>
            <a:fillRect/>
          </a:stretch>
        </p:blipFill>
        <p:spPr bwMode="auto">
          <a:xfrm>
            <a:off x="1827552" y="2438400"/>
            <a:ext cx="14707848" cy="6324600"/>
          </a:xfrm>
          <a:prstGeom prst="rect">
            <a:avLst/>
          </a:prstGeom>
          <a:noFill/>
        </p:spPr>
      </p:pic>
      <p:sp>
        <p:nvSpPr>
          <p:cNvPr id="5" name="Rounded Rectangle 4"/>
          <p:cNvSpPr/>
          <p:nvPr/>
        </p:nvSpPr>
        <p:spPr>
          <a:xfrm>
            <a:off x="1903752" y="6705600"/>
            <a:ext cx="14630400" cy="914400"/>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30722" name="Picture 2" descr="C:\Documents and Settings\Anil Jegga\Desktop\Bioinfo_Workshop-2009\Images\ToppNet-2.png"/>
          <p:cNvPicPr>
            <a:picLocks noChangeAspect="1" noChangeArrowheads="1"/>
          </p:cNvPicPr>
          <p:nvPr/>
        </p:nvPicPr>
        <p:blipFill>
          <a:blip r:embed="rId2"/>
          <a:srcRect/>
          <a:stretch>
            <a:fillRect/>
          </a:stretch>
        </p:blipFill>
        <p:spPr bwMode="auto">
          <a:xfrm>
            <a:off x="174212" y="7010400"/>
            <a:ext cx="17939576" cy="5139729"/>
          </a:xfrm>
          <a:prstGeom prst="rect">
            <a:avLst/>
          </a:prstGeom>
          <a:noFill/>
          <a:ln>
            <a:solidFill>
              <a:srgbClr val="C00000"/>
            </a:solidFill>
          </a:ln>
        </p:spPr>
      </p:pic>
      <p:pic>
        <p:nvPicPr>
          <p:cNvPr id="6" name="Picture 3" descr="C:\Documents and Settings\Anil Jegga\Desktop\Bioinfo_Workshop-2009\Images\ToppNet-1.png"/>
          <p:cNvPicPr>
            <a:picLocks noChangeAspect="1" noChangeArrowheads="1"/>
          </p:cNvPicPr>
          <p:nvPr/>
        </p:nvPicPr>
        <p:blipFill>
          <a:blip r:embed="rId3"/>
          <a:srcRect t="75448"/>
          <a:stretch>
            <a:fillRect/>
          </a:stretch>
        </p:blipFill>
        <p:spPr bwMode="auto">
          <a:xfrm>
            <a:off x="519249" y="1524000"/>
            <a:ext cx="17249504" cy="4114800"/>
          </a:xfrm>
          <a:prstGeom prst="rect">
            <a:avLst/>
          </a:prstGeom>
          <a:noFill/>
          <a:ln>
            <a:solidFill>
              <a:srgbClr val="C00000"/>
            </a:solid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0"/>
            <a:ext cx="18288000" cy="1015663"/>
          </a:xfrm>
          <a:prstGeom prst="rect">
            <a:avLst/>
          </a:prstGeom>
          <a:noFill/>
        </p:spPr>
        <p:txBody>
          <a:bodyPr wrap="square" rtlCol="0">
            <a:spAutoFit/>
          </a:bodyPr>
          <a:lstStyle/>
          <a:p>
            <a:pPr algn="ctr"/>
            <a:r>
              <a:rPr lang="en-US" sz="6000" b="1" dirty="0" smtClean="0"/>
              <a:t>ToppGene Suite (http://toppgene.cchmc.org) </a:t>
            </a:r>
            <a:endParaRPr lang="en-US" sz="6000" b="1" dirty="0">
              <a:solidFill>
                <a:srgbClr val="FF0000"/>
              </a:solidFill>
            </a:endParaRPr>
          </a:p>
        </p:txBody>
      </p:sp>
      <p:pic>
        <p:nvPicPr>
          <p:cNvPr id="29698" name="Picture 2"/>
          <p:cNvPicPr>
            <a:picLocks noChangeAspect="1" noChangeArrowheads="1"/>
          </p:cNvPicPr>
          <p:nvPr/>
        </p:nvPicPr>
        <p:blipFill>
          <a:blip r:embed="rId2"/>
          <a:srcRect l="14000" t="10667" r="10667" b="16667"/>
          <a:stretch>
            <a:fillRect/>
          </a:stretch>
        </p:blipFill>
        <p:spPr bwMode="auto">
          <a:xfrm>
            <a:off x="2895600" y="1143000"/>
            <a:ext cx="12420600" cy="11980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762000"/>
            <a:ext cx="17640300" cy="11910953"/>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400" b="1" dirty="0" smtClean="0"/>
              <a:t>Exercise 11: Use the gene list from the downloaded file (“Example-Set-2”) and find out:</a:t>
            </a:r>
          </a:p>
          <a:p>
            <a:pPr marL="1828800" lvl="1" indent="-914400">
              <a:buAutoNum type="alphaLcPeriod"/>
            </a:pPr>
            <a:r>
              <a:rPr lang="en-US" sz="4800" b="1" dirty="0" smtClean="0"/>
              <a:t>How many of these genes are transcription factors?</a:t>
            </a:r>
          </a:p>
          <a:p>
            <a:pPr marL="1828800" lvl="1" indent="-914400">
              <a:buAutoNum type="alphaLcPeriod"/>
            </a:pPr>
            <a:r>
              <a:rPr lang="en-US" sz="4800" b="1" dirty="0" smtClean="0"/>
              <a:t>What are the enriched TFBSs and miRNAs?</a:t>
            </a:r>
          </a:p>
          <a:p>
            <a:pPr marL="1828800" lvl="1" indent="-914400">
              <a:buAutoNum type="alphaLcPeriod"/>
            </a:pPr>
            <a:r>
              <a:rPr lang="en-US" sz="4800" b="1" dirty="0" smtClean="0"/>
              <a:t>What gene families are enriched in this list?</a:t>
            </a:r>
          </a:p>
          <a:p>
            <a:pPr marL="1828800" lvl="1" indent="-914400">
              <a:buAutoNum type="alphaLcPeriod"/>
            </a:pPr>
            <a:r>
              <a:rPr lang="en-US" sz="4800" b="1" dirty="0" smtClean="0">
                <a:solidFill>
                  <a:schemeClr val="bg1"/>
                </a:solidFill>
              </a:rPr>
              <a:t>Are there are salivary gland development associated genes present in this list?</a:t>
            </a:r>
          </a:p>
          <a:p>
            <a:pPr marL="1828800" lvl="1" indent="-914400">
              <a:buAutoNum type="alphaLcPeriod"/>
            </a:pPr>
            <a:r>
              <a:rPr lang="en-US" sz="4800" b="1" dirty="0" smtClean="0">
                <a:solidFill>
                  <a:schemeClr val="bg1"/>
                </a:solidFill>
              </a:rPr>
              <a:t>How many and which genes from this list are associated with non-insulin dependent diabetes mellitus (NIDDM)?</a:t>
            </a:r>
          </a:p>
          <a:p>
            <a:r>
              <a:rPr lang="en-US" sz="5400" b="1" dirty="0" smtClean="0">
                <a:solidFill>
                  <a:schemeClr val="bg1"/>
                </a:solidFill>
              </a:rPr>
              <a:t>Exercise 12: Prioritize the 721 genes (</a:t>
            </a:r>
            <a:r>
              <a:rPr lang="en-US" sz="5400" b="1" dirty="0" smtClean="0"/>
              <a:t>“Example-Set-2”) using “stomach genes” from the “Example-Set-1”.</a:t>
            </a:r>
          </a:p>
          <a:p>
            <a:pPr marL="1828800" lvl="1" indent="-914400">
              <a:buFont typeface="+mj-lt"/>
              <a:buAutoNum type="alphaLcPeriod"/>
            </a:pPr>
            <a:r>
              <a:rPr lang="en-US" sz="4800" b="1" dirty="0" smtClean="0"/>
              <a:t>What are the top 10 ranked genes using ToppGene and ToppNet?</a:t>
            </a:r>
          </a:p>
          <a:p>
            <a:pPr marL="1828800" lvl="1" indent="-914400">
              <a:buFont typeface="+mj-lt"/>
              <a:buAutoNum type="alphaLcPeriod"/>
            </a:pPr>
            <a:r>
              <a:rPr lang="en-US" sz="4800" b="1" dirty="0" smtClean="0"/>
              <a:t>Why is TFF3 ranked among the top 5 in ToppGene prioritization? What is its rank in ToppNet?</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66800"/>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sp>
        <p:nvSpPr>
          <p:cNvPr id="3" name="TextBox 2"/>
          <p:cNvSpPr txBox="1"/>
          <p:nvPr/>
        </p:nvSpPr>
        <p:spPr>
          <a:xfrm>
            <a:off x="0" y="0"/>
            <a:ext cx="18288000" cy="1015663"/>
          </a:xfrm>
          <a:prstGeom prst="rect">
            <a:avLst/>
          </a:prstGeom>
          <a:noFill/>
        </p:spPr>
        <p:txBody>
          <a:bodyPr wrap="square" rtlCol="0">
            <a:spAutoFit/>
          </a:bodyPr>
          <a:lstStyle/>
          <a:p>
            <a:pPr algn="ctr"/>
            <a:r>
              <a:rPr lang="en-US" sz="6000" b="1" dirty="0" smtClean="0">
                <a:solidFill>
                  <a:srgbClr val="FF0000"/>
                </a:solidFill>
              </a:rPr>
              <a:t>What if I want to compare several gene lists at a time?</a:t>
            </a:r>
            <a:endParaRPr lang="en-US" sz="6000" b="1" dirty="0">
              <a:solidFill>
                <a:srgbClr val="FF0000"/>
              </a:solidFill>
            </a:endParaRPr>
          </a:p>
        </p:txBody>
      </p:sp>
      <p:pic>
        <p:nvPicPr>
          <p:cNvPr id="18434" name="Picture 2" descr="C:\Documents and Settings\Anil Jegga\Desktop\Bioinfo_Workshop-2009\Images\ToppCluster-1.png"/>
          <p:cNvPicPr>
            <a:picLocks noChangeAspect="1" noChangeArrowheads="1"/>
          </p:cNvPicPr>
          <p:nvPr/>
        </p:nvPicPr>
        <p:blipFill>
          <a:blip r:embed="rId2"/>
          <a:srcRect/>
          <a:stretch>
            <a:fillRect/>
          </a:stretch>
        </p:blipFill>
        <p:spPr bwMode="auto">
          <a:xfrm>
            <a:off x="153988" y="2332038"/>
            <a:ext cx="17678888" cy="9097962"/>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Anil Jegga\Desktop\Bioinfo_Workshop-2009\Images\ToppCluster-2.png"/>
          <p:cNvPicPr>
            <a:picLocks noChangeAspect="1" noChangeArrowheads="1"/>
          </p:cNvPicPr>
          <p:nvPr/>
        </p:nvPicPr>
        <p:blipFill>
          <a:blip r:embed="rId2"/>
          <a:srcRect/>
          <a:stretch>
            <a:fillRect/>
          </a:stretch>
        </p:blipFill>
        <p:spPr bwMode="auto">
          <a:xfrm>
            <a:off x="457200" y="1219199"/>
            <a:ext cx="8153400" cy="11657175"/>
          </a:xfrm>
          <a:prstGeom prst="rect">
            <a:avLst/>
          </a:prstGeom>
          <a:noFill/>
          <a:ln>
            <a:solidFill>
              <a:srgbClr val="C00000"/>
            </a:solidFill>
          </a:ln>
        </p:spPr>
      </p:pic>
      <p:pic>
        <p:nvPicPr>
          <p:cNvPr id="19459" name="Picture 3" descr="C:\Documents and Settings\Anil Jegga\Desktop\Bioinfo_Workshop-2009\Images\ToppCluster-3.png"/>
          <p:cNvPicPr>
            <a:picLocks noChangeAspect="1" noChangeArrowheads="1"/>
          </p:cNvPicPr>
          <p:nvPr/>
        </p:nvPicPr>
        <p:blipFill>
          <a:blip r:embed="rId3"/>
          <a:srcRect/>
          <a:stretch>
            <a:fillRect/>
          </a:stretch>
        </p:blipFill>
        <p:spPr bwMode="auto">
          <a:xfrm>
            <a:off x="9144000" y="1524000"/>
            <a:ext cx="8807350" cy="10591800"/>
          </a:xfrm>
          <a:prstGeom prst="rect">
            <a:avLst/>
          </a:prstGeom>
          <a:noFill/>
          <a:ln>
            <a:solidFill>
              <a:srgbClr val="C00000"/>
            </a:solidFill>
          </a:ln>
        </p:spPr>
      </p:pic>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Anil Jegga\Desktop\Bioinfo_Workshop-2009\Images\ToppCluster-4.png"/>
          <p:cNvPicPr>
            <a:picLocks noChangeAspect="1" noChangeArrowheads="1"/>
          </p:cNvPicPr>
          <p:nvPr/>
        </p:nvPicPr>
        <p:blipFill>
          <a:blip r:embed="rId2"/>
          <a:srcRect/>
          <a:stretch>
            <a:fillRect/>
          </a:stretch>
        </p:blipFill>
        <p:spPr bwMode="auto">
          <a:xfrm>
            <a:off x="223736" y="1026268"/>
            <a:ext cx="4581525" cy="1581150"/>
          </a:xfrm>
          <a:prstGeom prst="rect">
            <a:avLst/>
          </a:prstGeom>
          <a:noFill/>
          <a:ln>
            <a:solidFill>
              <a:srgbClr val="C00000"/>
            </a:solidFill>
          </a:ln>
        </p:spPr>
      </p:pic>
      <p:pic>
        <p:nvPicPr>
          <p:cNvPr id="20483" name="Picture 3"/>
          <p:cNvPicPr>
            <a:picLocks noChangeAspect="1" noChangeArrowheads="1"/>
          </p:cNvPicPr>
          <p:nvPr/>
        </p:nvPicPr>
        <p:blipFill>
          <a:blip r:embed="rId3"/>
          <a:srcRect l="1250" t="16406" r="85625" b="53125"/>
          <a:stretch>
            <a:fillRect/>
          </a:stretch>
        </p:blipFill>
        <p:spPr bwMode="auto">
          <a:xfrm>
            <a:off x="762000" y="3200400"/>
            <a:ext cx="3581400" cy="6651171"/>
          </a:xfrm>
          <a:prstGeom prst="rect">
            <a:avLst/>
          </a:prstGeom>
          <a:noFill/>
          <a:ln w="9525">
            <a:solidFill>
              <a:srgbClr val="000099"/>
            </a:solidFill>
            <a:miter lim="800000"/>
            <a:headEnd/>
            <a:tailEnd/>
          </a:ln>
        </p:spPr>
      </p:pic>
      <p:pic>
        <p:nvPicPr>
          <p:cNvPr id="20484" name="Picture 4" descr="C:\Documents and Settings\Anil Jegga\Desktop\Bioinfo_Workshop-2009\Images\ToppCluster-5.png"/>
          <p:cNvPicPr>
            <a:picLocks noChangeAspect="1" noChangeArrowheads="1"/>
          </p:cNvPicPr>
          <p:nvPr/>
        </p:nvPicPr>
        <p:blipFill>
          <a:blip r:embed="rId4"/>
          <a:srcRect/>
          <a:stretch>
            <a:fillRect/>
          </a:stretch>
        </p:blipFill>
        <p:spPr bwMode="auto">
          <a:xfrm>
            <a:off x="5330031" y="1600200"/>
            <a:ext cx="12576969" cy="12043006"/>
          </a:xfrm>
          <a:prstGeom prst="rect">
            <a:avLst/>
          </a:prstGeom>
          <a:noFill/>
          <a:ln>
            <a:solidFill>
              <a:srgbClr val="000099"/>
            </a:solidFill>
          </a:ln>
        </p:spPr>
      </p:pic>
      <p:sp>
        <p:nvSpPr>
          <p:cNvPr id="6" name="TextBox 5"/>
          <p:cNvSpPr txBox="1"/>
          <p:nvPr/>
        </p:nvSpPr>
        <p:spPr>
          <a:xfrm>
            <a:off x="0" y="0"/>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cxnSp>
        <p:nvCxnSpPr>
          <p:cNvPr id="7" name="Straight Connector 6"/>
          <p:cNvCxnSpPr/>
          <p:nvPr/>
        </p:nvCxnSpPr>
        <p:spPr>
          <a:xfrm rot="5400000">
            <a:off x="4305300" y="2247900"/>
            <a:ext cx="2209800" cy="2133600"/>
          </a:xfrm>
          <a:prstGeom prst="line">
            <a:avLst/>
          </a:prstGeom>
          <a:ln w="57150">
            <a:solidFill>
              <a:srgbClr val="000099"/>
            </a:solidFill>
            <a:prstDash val="solid"/>
          </a:ln>
        </p:spPr>
        <p:style>
          <a:lnRef idx="1">
            <a:schemeClr val="accent1"/>
          </a:lnRef>
          <a:fillRef idx="0">
            <a:schemeClr val="accent1"/>
          </a:fillRef>
          <a:effectRef idx="0">
            <a:schemeClr val="accent1"/>
          </a:effectRef>
          <a:fontRef idx="minor">
            <a:schemeClr val="tx1"/>
          </a:fontRef>
        </p:style>
      </p:cxnSp>
      <p:sp>
        <p:nvSpPr>
          <p:cNvPr id="10" name="Curved Left Arrow 9"/>
          <p:cNvSpPr/>
          <p:nvPr/>
        </p:nvSpPr>
        <p:spPr>
          <a:xfrm rot="17158872">
            <a:off x="5136343" y="504413"/>
            <a:ext cx="544081" cy="14278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Anil Jegga\Desktop\Bioinfo_Workshop-2009\Images\TC_Image.png"/>
          <p:cNvPicPr>
            <a:picLocks noChangeAspect="1" noChangeArrowheads="1"/>
          </p:cNvPicPr>
          <p:nvPr/>
        </p:nvPicPr>
        <p:blipFill>
          <a:blip r:embed="rId2"/>
          <a:srcRect/>
          <a:stretch>
            <a:fillRect/>
          </a:stretch>
        </p:blipFill>
        <p:spPr bwMode="auto">
          <a:xfrm>
            <a:off x="304800" y="1066800"/>
            <a:ext cx="16916400" cy="12531945"/>
          </a:xfrm>
          <a:prstGeom prst="rect">
            <a:avLst/>
          </a:prstGeom>
          <a:noFill/>
        </p:spPr>
      </p:pic>
      <p:sp>
        <p:nvSpPr>
          <p:cNvPr id="4" name="TextBox 3"/>
          <p:cNvSpPr txBox="1"/>
          <p:nvPr/>
        </p:nvSpPr>
        <p:spPr>
          <a:xfrm>
            <a:off x="457200" y="10896600"/>
            <a:ext cx="4419600" cy="646331"/>
          </a:xfrm>
          <a:prstGeom prst="rect">
            <a:avLst/>
          </a:prstGeom>
          <a:noFill/>
        </p:spPr>
        <p:txBody>
          <a:bodyPr wrap="square" rtlCol="0">
            <a:spAutoFit/>
          </a:bodyPr>
          <a:lstStyle/>
          <a:p>
            <a:r>
              <a:rPr lang="en-US" dirty="0" smtClean="0"/>
              <a:t>Salivary Gland</a:t>
            </a:r>
            <a:endParaRPr lang="en-US" dirty="0"/>
          </a:p>
        </p:txBody>
      </p:sp>
      <p:sp>
        <p:nvSpPr>
          <p:cNvPr id="5" name="TextBox 4"/>
          <p:cNvSpPr txBox="1"/>
          <p:nvPr/>
        </p:nvSpPr>
        <p:spPr>
          <a:xfrm>
            <a:off x="13487400" y="11963400"/>
            <a:ext cx="4419600" cy="646331"/>
          </a:xfrm>
          <a:prstGeom prst="rect">
            <a:avLst/>
          </a:prstGeom>
          <a:noFill/>
        </p:spPr>
        <p:txBody>
          <a:bodyPr wrap="square" rtlCol="0">
            <a:spAutoFit/>
          </a:bodyPr>
          <a:lstStyle/>
          <a:p>
            <a:r>
              <a:rPr lang="en-US" dirty="0" smtClean="0"/>
              <a:t>Stomach</a:t>
            </a:r>
            <a:endParaRPr lang="en-US" dirty="0"/>
          </a:p>
        </p:txBody>
      </p:sp>
      <p:sp>
        <p:nvSpPr>
          <p:cNvPr id="6" name="TextBox 5"/>
          <p:cNvSpPr txBox="1"/>
          <p:nvPr/>
        </p:nvSpPr>
        <p:spPr>
          <a:xfrm>
            <a:off x="13411200" y="4114800"/>
            <a:ext cx="4419600" cy="646331"/>
          </a:xfrm>
          <a:prstGeom prst="rect">
            <a:avLst/>
          </a:prstGeom>
          <a:noFill/>
        </p:spPr>
        <p:txBody>
          <a:bodyPr wrap="square" rtlCol="0">
            <a:spAutoFit/>
          </a:bodyPr>
          <a:lstStyle/>
          <a:p>
            <a:r>
              <a:rPr lang="en-US" dirty="0" smtClean="0"/>
              <a:t>Liver</a:t>
            </a:r>
            <a:endParaRPr lang="en-US" dirty="0"/>
          </a:p>
        </p:txBody>
      </p:sp>
      <p:sp>
        <p:nvSpPr>
          <p:cNvPr id="7" name="Rectangle 6"/>
          <p:cNvSpPr/>
          <p:nvPr/>
        </p:nvSpPr>
        <p:spPr>
          <a:xfrm>
            <a:off x="457200" y="1378089"/>
            <a:ext cx="3200400" cy="5016758"/>
          </a:xfrm>
          <a:prstGeom prst="rect">
            <a:avLst/>
          </a:prstGeom>
        </p:spPr>
        <p:txBody>
          <a:bodyPr wrap="square">
            <a:spAutoFit/>
          </a:bodyPr>
          <a:lstStyle/>
          <a:p>
            <a:r>
              <a:rPr lang="en-US" sz="3200" dirty="0" smtClean="0"/>
              <a:t>EHF</a:t>
            </a:r>
          </a:p>
          <a:p>
            <a:r>
              <a:rPr lang="en-US" sz="3200" dirty="0" smtClean="0"/>
              <a:t>COL15A1</a:t>
            </a:r>
          </a:p>
          <a:p>
            <a:r>
              <a:rPr lang="en-US" sz="3200" dirty="0" smtClean="0"/>
              <a:t>LOC100130100</a:t>
            </a:r>
          </a:p>
          <a:p>
            <a:r>
              <a:rPr lang="en-US" sz="3200" dirty="0" smtClean="0"/>
              <a:t>IGHA1</a:t>
            </a:r>
          </a:p>
          <a:p>
            <a:r>
              <a:rPr lang="en-US" sz="3200" dirty="0" smtClean="0"/>
              <a:t>LTF</a:t>
            </a:r>
          </a:p>
          <a:p>
            <a:r>
              <a:rPr lang="en-US" sz="3200" dirty="0" smtClean="0"/>
              <a:t>IGKC</a:t>
            </a:r>
          </a:p>
          <a:p>
            <a:r>
              <a:rPr lang="en-US" sz="3200" dirty="0" smtClean="0"/>
              <a:t>IGL@</a:t>
            </a:r>
          </a:p>
          <a:p>
            <a:r>
              <a:rPr lang="en-US" sz="3200" dirty="0" smtClean="0"/>
              <a:t>FAM129A</a:t>
            </a:r>
          </a:p>
          <a:p>
            <a:r>
              <a:rPr lang="en-US" sz="3200" dirty="0" smtClean="0"/>
              <a:t>ATP8B1</a:t>
            </a:r>
          </a:p>
          <a:p>
            <a:r>
              <a:rPr lang="en-US" sz="3200" dirty="0" smtClean="0"/>
              <a:t>IGLC2</a:t>
            </a:r>
            <a:endParaRPr lang="en-US" sz="3200" dirty="0"/>
          </a:p>
        </p:txBody>
      </p:sp>
      <p:sp>
        <p:nvSpPr>
          <p:cNvPr id="9" name="Rounded Rectangle 8"/>
          <p:cNvSpPr/>
          <p:nvPr/>
        </p:nvSpPr>
        <p:spPr>
          <a:xfrm>
            <a:off x="7467600" y="10363200"/>
            <a:ext cx="914400" cy="1524000"/>
          </a:xfrm>
          <a:prstGeom prst="roundRect">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04800" y="1295400"/>
            <a:ext cx="2971800" cy="5105400"/>
          </a:xfrm>
          <a:prstGeom prst="roundRect">
            <a:avLst/>
          </a:prstGeom>
          <a:noFill/>
          <a:ln w="57150">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endCxn id="9" idx="0"/>
          </p:cNvCxnSpPr>
          <p:nvPr/>
        </p:nvCxnSpPr>
        <p:spPr>
          <a:xfrm rot="16200000" flipH="1">
            <a:off x="2933700" y="5372100"/>
            <a:ext cx="5257800" cy="4724400"/>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411200" y="5410200"/>
            <a:ext cx="4648200" cy="5078313"/>
          </a:xfrm>
          <a:prstGeom prst="rect">
            <a:avLst/>
          </a:prstGeom>
          <a:ln w="57150">
            <a:solidFill>
              <a:srgbClr val="000099"/>
            </a:solidFill>
            <a:prstDash val="sysDot"/>
          </a:ln>
        </p:spPr>
        <p:txBody>
          <a:bodyPr wrap="square">
            <a:spAutoFit/>
          </a:bodyPr>
          <a:lstStyle/>
          <a:p>
            <a:pPr marL="742950" indent="-742950">
              <a:buFont typeface="+mj-lt"/>
              <a:buAutoNum type="arabicPeriod"/>
            </a:pPr>
            <a:r>
              <a:rPr lang="en-US" dirty="0" smtClean="0"/>
              <a:t>abnormal gastric mucosa morphology</a:t>
            </a:r>
          </a:p>
          <a:p>
            <a:pPr marL="742950" indent="-742950">
              <a:buFont typeface="+mj-lt"/>
              <a:buAutoNum type="arabicPeriod"/>
            </a:pPr>
            <a:r>
              <a:rPr lang="en-US" dirty="0" smtClean="0"/>
              <a:t>abnormal stomach morphology</a:t>
            </a:r>
          </a:p>
          <a:p>
            <a:pPr marL="742950" indent="-742950">
              <a:buFont typeface="+mj-lt"/>
              <a:buAutoNum type="arabicPeriod"/>
            </a:pPr>
            <a:r>
              <a:rPr lang="en-US" dirty="0" smtClean="0"/>
              <a:t>abnormal digestive secretion</a:t>
            </a:r>
          </a:p>
          <a:p>
            <a:pPr marL="742950" indent="-742950">
              <a:buFont typeface="+mj-lt"/>
              <a:buAutoNum type="arabicPeriod"/>
            </a:pPr>
            <a:r>
              <a:rPr lang="en-US" dirty="0" smtClean="0"/>
              <a:t>abnormal digestive system physiology</a:t>
            </a:r>
          </a:p>
        </p:txBody>
      </p:sp>
      <p:cxnSp>
        <p:nvCxnSpPr>
          <p:cNvPr id="15" name="Straight Connector 14"/>
          <p:cNvCxnSpPr>
            <a:stCxn id="14" idx="1"/>
          </p:cNvCxnSpPr>
          <p:nvPr/>
        </p:nvCxnSpPr>
        <p:spPr>
          <a:xfrm rot="10800000" flipV="1">
            <a:off x="11963400" y="7949356"/>
            <a:ext cx="1447800" cy="2490043"/>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773400" y="2895600"/>
            <a:ext cx="1710725" cy="646331"/>
          </a:xfrm>
          <a:prstGeom prst="rect">
            <a:avLst/>
          </a:prstGeom>
          <a:ln w="57150">
            <a:solidFill>
              <a:srgbClr val="000099"/>
            </a:solidFill>
            <a:prstDash val="sysDot"/>
          </a:ln>
        </p:spPr>
        <p:txBody>
          <a:bodyPr wrap="none">
            <a:spAutoFit/>
          </a:bodyPr>
          <a:lstStyle/>
          <a:p>
            <a:r>
              <a:rPr lang="en-US" dirty="0" smtClean="0"/>
              <a:t>V$HNF1</a:t>
            </a:r>
            <a:endParaRPr lang="en-US" dirty="0"/>
          </a:p>
        </p:txBody>
      </p:sp>
      <p:cxnSp>
        <p:nvCxnSpPr>
          <p:cNvPr id="19" name="Straight Connector 18"/>
          <p:cNvCxnSpPr>
            <a:endCxn id="18" idx="1"/>
          </p:cNvCxnSpPr>
          <p:nvPr/>
        </p:nvCxnSpPr>
        <p:spPr>
          <a:xfrm flipV="1">
            <a:off x="12649200" y="3218766"/>
            <a:ext cx="3124200" cy="896034"/>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0363200" y="7543800"/>
            <a:ext cx="3200400" cy="2895600"/>
          </a:xfrm>
          <a:prstGeom prst="line">
            <a:avLst/>
          </a:prstGeom>
          <a:ln w="57150">
            <a:solidFill>
              <a:srgbClr val="000099"/>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0" y="51137"/>
            <a:ext cx="18288000" cy="1015663"/>
          </a:xfrm>
          <a:prstGeom prst="rect">
            <a:avLst/>
          </a:prstGeom>
          <a:noFill/>
        </p:spPr>
        <p:txBody>
          <a:bodyPr wrap="square" rtlCol="0">
            <a:spAutoFit/>
          </a:bodyPr>
          <a:lstStyle/>
          <a:p>
            <a:pPr algn="ctr"/>
            <a:r>
              <a:rPr lang="en-US" sz="6000" b="1" dirty="0" smtClean="0"/>
              <a:t>ToppCluster (http://toppcluster.cchmc.org) </a:t>
            </a:r>
            <a:endParaRPr lang="en-US" sz="6000" b="1" dirty="0">
              <a:solidFill>
                <a:srgbClr val="FF0000"/>
              </a:solidFill>
            </a:endParaRPr>
          </a:p>
        </p:txBody>
      </p:sp>
      <p:sp>
        <p:nvSpPr>
          <p:cNvPr id="28" name="Rectangle 27"/>
          <p:cNvSpPr/>
          <p:nvPr/>
        </p:nvSpPr>
        <p:spPr>
          <a:xfrm>
            <a:off x="3581400" y="1371600"/>
            <a:ext cx="5562600" cy="3970318"/>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smtClean="0"/>
              <a:t>Network View – Shared and specific genes and annotations between different gene lists</a:t>
            </a:r>
          </a:p>
          <a:p>
            <a:r>
              <a:rPr lang="en-US" dirty="0" smtClean="0"/>
              <a:t>Cytoscape (http://cytoscape.org) installation required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3074" name="Picture 2" descr="C:\Documents and Settings\Anil Jegga\Desktop\Bioinfo_Workshop-2009\Images\oPOSSUM-2.png"/>
          <p:cNvPicPr>
            <a:picLocks noChangeAspect="1" noChangeArrowheads="1"/>
          </p:cNvPicPr>
          <p:nvPr/>
        </p:nvPicPr>
        <p:blipFill>
          <a:blip r:embed="rId2"/>
          <a:srcRect/>
          <a:stretch>
            <a:fillRect/>
          </a:stretch>
        </p:blipFill>
        <p:spPr bwMode="auto">
          <a:xfrm>
            <a:off x="2957379" y="1676400"/>
            <a:ext cx="12206421" cy="10896600"/>
          </a:xfrm>
          <a:prstGeom prst="rect">
            <a:avLst/>
          </a:prstGeom>
          <a:noFill/>
          <a:ln>
            <a:solidFill>
              <a:schemeClr val="tx1"/>
            </a:solidFill>
          </a:ln>
        </p:spPr>
      </p:pic>
      <p:sp>
        <p:nvSpPr>
          <p:cNvPr id="5" name="Rectangle 4"/>
          <p:cNvSpPr/>
          <p:nvPr/>
        </p:nvSpPr>
        <p:spPr>
          <a:xfrm>
            <a:off x="2804979" y="3695700"/>
            <a:ext cx="3810000" cy="1219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339379" y="5448300"/>
            <a:ext cx="2819400" cy="914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957379" y="7886700"/>
            <a:ext cx="1295400" cy="2743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V="1">
            <a:off x="6629400" y="3429000"/>
            <a:ext cx="6934200"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639800" y="2209800"/>
            <a:ext cx="3962400" cy="2308324"/>
          </a:xfrm>
          <a:prstGeom prst="rect">
            <a:avLst/>
          </a:prstGeom>
          <a:solidFill>
            <a:schemeClr val="bg1"/>
          </a:solidFill>
          <a:ln w="57150">
            <a:solidFill>
              <a:srgbClr val="C00000"/>
            </a:solidFill>
          </a:ln>
        </p:spPr>
        <p:txBody>
          <a:bodyPr wrap="square" rtlCol="0">
            <a:spAutoFit/>
          </a:bodyPr>
          <a:lstStyle/>
          <a:p>
            <a:r>
              <a:rPr lang="en-US" dirty="0" smtClean="0"/>
              <a:t>Disadvantage: Supports either human or mouse only</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14400" y="2286008"/>
            <a:ext cx="16459200" cy="10058392"/>
            <a:chOff x="304800" y="304800"/>
            <a:chExt cx="16459200" cy="10058392"/>
          </a:xfrm>
        </p:grpSpPr>
        <p:pic>
          <p:nvPicPr>
            <p:cNvPr id="1026" name="Picture 2" descr="DAVID"/>
            <p:cNvPicPr>
              <a:picLocks noChangeAspect="1" noChangeArrowheads="1"/>
            </p:cNvPicPr>
            <p:nvPr/>
          </p:nvPicPr>
          <p:blipFill>
            <a:blip r:embed="rId2"/>
            <a:srcRect b="23524"/>
            <a:stretch>
              <a:fillRect/>
            </a:stretch>
          </p:blipFill>
          <p:spPr bwMode="auto">
            <a:xfrm>
              <a:off x="304800" y="304800"/>
              <a:ext cx="16459200" cy="1005839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324600" y="3276600"/>
              <a:ext cx="10219107" cy="6711809"/>
            </a:xfrm>
            <a:prstGeom prst="rect">
              <a:avLst/>
            </a:prstGeom>
            <a:noFill/>
            <a:ln w="9525">
              <a:noFill/>
              <a:miter lim="800000"/>
              <a:headEnd/>
              <a:tailEnd/>
            </a:ln>
            <a:effectLst/>
          </p:spPr>
        </p:pic>
      </p:grpSp>
      <p:sp>
        <p:nvSpPr>
          <p:cNvPr id="5" name="TextBox 4"/>
          <p:cNvSpPr txBox="1"/>
          <p:nvPr/>
        </p:nvSpPr>
        <p:spPr>
          <a:xfrm>
            <a:off x="0" y="51137"/>
            <a:ext cx="18288000" cy="1754326"/>
          </a:xfrm>
          <a:prstGeom prst="rect">
            <a:avLst/>
          </a:prstGeom>
          <a:noFill/>
        </p:spPr>
        <p:txBody>
          <a:bodyPr wrap="square" rtlCol="0">
            <a:spAutoFit/>
          </a:bodyPr>
          <a:lstStyle/>
          <a:p>
            <a:pPr algn="ctr"/>
            <a:r>
              <a:rPr lang="en-US" sz="6000" b="1" dirty="0" smtClean="0"/>
              <a:t>DAVID (http://david.abcc.ncifcrf.gov)</a:t>
            </a:r>
          </a:p>
          <a:p>
            <a:pPr algn="ctr"/>
            <a:r>
              <a:rPr lang="en-US" sz="4800" b="1" dirty="0" smtClean="0"/>
              <a:t> </a:t>
            </a:r>
            <a:r>
              <a:rPr lang="en-US" sz="4800" b="1" u="sng" dirty="0" smtClean="0"/>
              <a:t>D</a:t>
            </a:r>
            <a:r>
              <a:rPr lang="en-US" sz="4800" b="1" dirty="0" smtClean="0"/>
              <a:t>atabase for </a:t>
            </a:r>
            <a:r>
              <a:rPr lang="en-US" sz="4800" b="1" u="sng" dirty="0" smtClean="0"/>
              <a:t>A</a:t>
            </a:r>
            <a:r>
              <a:rPr lang="en-US" sz="4800" b="1" dirty="0" smtClean="0"/>
              <a:t>nnotation, </a:t>
            </a:r>
            <a:r>
              <a:rPr lang="en-US" sz="4800" b="1" u="sng" dirty="0" smtClean="0"/>
              <a:t>V</a:t>
            </a:r>
            <a:r>
              <a:rPr lang="en-US" sz="4800" b="1" dirty="0" smtClean="0"/>
              <a:t>isualization and </a:t>
            </a:r>
            <a:r>
              <a:rPr lang="en-US" sz="4800" b="1" u="sng" dirty="0" smtClean="0"/>
              <a:t>I</a:t>
            </a:r>
            <a:r>
              <a:rPr lang="en-US" sz="4800" b="1" dirty="0" smtClean="0"/>
              <a:t>ntegrated </a:t>
            </a:r>
            <a:r>
              <a:rPr lang="en-US" sz="4800" b="1" u="sng" dirty="0" smtClean="0"/>
              <a:t>D</a:t>
            </a:r>
            <a:r>
              <a:rPr lang="en-US" sz="4800" b="1" dirty="0" smtClean="0"/>
              <a:t>iscovery</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533400" y="1066800"/>
            <a:ext cx="17145000" cy="12344400"/>
            <a:chOff x="0" y="0"/>
            <a:chExt cx="18288000" cy="13123863"/>
          </a:xfrm>
        </p:grpSpPr>
        <p:pic>
          <p:nvPicPr>
            <p:cNvPr id="3075" name="Picture 3" descr="C:\Documents and Settings\Anil Jegga\Desktop\BioinfoWorkshop\ScreenShots\DAVID-2.png"/>
            <p:cNvPicPr>
              <a:picLocks noChangeAspect="1" noChangeArrowheads="1"/>
            </p:cNvPicPr>
            <p:nvPr/>
          </p:nvPicPr>
          <p:blipFill>
            <a:blip r:embed="rId2"/>
            <a:srcRect/>
            <a:stretch>
              <a:fillRect/>
            </a:stretch>
          </p:blipFill>
          <p:spPr bwMode="auto">
            <a:xfrm>
              <a:off x="0" y="0"/>
              <a:ext cx="3657600" cy="10429103"/>
            </a:xfrm>
            <a:prstGeom prst="rect">
              <a:avLst/>
            </a:prstGeom>
            <a:noFill/>
          </p:spPr>
        </p:pic>
        <p:pic>
          <p:nvPicPr>
            <p:cNvPr id="3078" name="Picture 6" descr="C:\Documents and Settings\Anil Jegga\Desktop\BioinfoWorkshop\ScreenShots\DAVID-3.png"/>
            <p:cNvPicPr>
              <a:picLocks noChangeAspect="1" noChangeArrowheads="1"/>
            </p:cNvPicPr>
            <p:nvPr/>
          </p:nvPicPr>
          <p:blipFill>
            <a:blip r:embed="rId3"/>
            <a:srcRect l="18310" t="5665" r="24183" b="2133"/>
            <a:stretch>
              <a:fillRect/>
            </a:stretch>
          </p:blipFill>
          <p:spPr bwMode="auto">
            <a:xfrm>
              <a:off x="3657600" y="0"/>
              <a:ext cx="9982200" cy="12803257"/>
            </a:xfrm>
            <a:prstGeom prst="rect">
              <a:avLst/>
            </a:prstGeom>
            <a:noFill/>
          </p:spPr>
        </p:pic>
        <p:pic>
          <p:nvPicPr>
            <p:cNvPr id="3081" name="Picture 9" descr="C:\Documents and Settings\Anil Jegga\Desktop\BioinfoWorkshop\ScreenShots\DAVID-2D_View.png"/>
            <p:cNvPicPr>
              <a:picLocks noChangeAspect="1" noChangeArrowheads="1"/>
            </p:cNvPicPr>
            <p:nvPr/>
          </p:nvPicPr>
          <p:blipFill>
            <a:blip r:embed="rId4"/>
            <a:srcRect/>
            <a:stretch>
              <a:fillRect/>
            </a:stretch>
          </p:blipFill>
          <p:spPr bwMode="auto">
            <a:xfrm>
              <a:off x="8888413" y="6019800"/>
              <a:ext cx="9399587" cy="7104063"/>
            </a:xfrm>
            <a:prstGeom prst="rect">
              <a:avLst/>
            </a:prstGeom>
            <a:noFill/>
          </p:spPr>
        </p:pic>
      </p:grpSp>
      <p:sp>
        <p:nvSpPr>
          <p:cNvPr id="6" name="TextBox 5"/>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219200"/>
            <a:ext cx="18059400" cy="11582400"/>
            <a:chOff x="304800" y="304800"/>
            <a:chExt cx="16459200" cy="10058392"/>
          </a:xfrm>
        </p:grpSpPr>
        <p:pic>
          <p:nvPicPr>
            <p:cNvPr id="1026" name="Picture 2" descr="DAVID"/>
            <p:cNvPicPr>
              <a:picLocks noChangeAspect="1" noChangeArrowheads="1"/>
            </p:cNvPicPr>
            <p:nvPr/>
          </p:nvPicPr>
          <p:blipFill>
            <a:blip r:embed="rId2"/>
            <a:srcRect b="23524"/>
            <a:stretch>
              <a:fillRect/>
            </a:stretch>
          </p:blipFill>
          <p:spPr bwMode="auto">
            <a:xfrm>
              <a:off x="304800" y="304800"/>
              <a:ext cx="16459200" cy="10058392"/>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324600" y="3276600"/>
              <a:ext cx="10219107" cy="6711809"/>
            </a:xfrm>
            <a:prstGeom prst="rect">
              <a:avLst/>
            </a:prstGeom>
            <a:noFill/>
            <a:ln w="9525">
              <a:noFill/>
              <a:miter lim="800000"/>
              <a:headEnd/>
              <a:tailEnd/>
            </a:ln>
            <a:effectLst/>
          </p:spPr>
        </p:pic>
      </p:grpSp>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sp>
        <p:nvSpPr>
          <p:cNvPr id="6" name="Rectangle 5"/>
          <p:cNvSpPr/>
          <p:nvPr/>
        </p:nvSpPr>
        <p:spPr>
          <a:xfrm>
            <a:off x="73090" y="7315200"/>
            <a:ext cx="2593910" cy="544286"/>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7086600" y="11049000"/>
            <a:ext cx="9144000" cy="6096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pic>
        <p:nvPicPr>
          <p:cNvPr id="3" name="Picture 2" descr="H:\DDRC\Bioinfo_Workshop-2009\BioinfoWorkshop\Images\David_geneIDConversion-1.png"/>
          <p:cNvPicPr>
            <a:picLocks noChangeAspect="1" noChangeArrowheads="1"/>
          </p:cNvPicPr>
          <p:nvPr/>
        </p:nvPicPr>
        <p:blipFill>
          <a:blip r:embed="rId2"/>
          <a:srcRect/>
          <a:stretch>
            <a:fillRect/>
          </a:stretch>
        </p:blipFill>
        <p:spPr bwMode="auto">
          <a:xfrm>
            <a:off x="304800" y="1819747"/>
            <a:ext cx="16858404" cy="11353800"/>
          </a:xfrm>
          <a:prstGeom prst="rect">
            <a:avLst/>
          </a:prstGeom>
          <a:noFill/>
          <a:ln w="57150">
            <a:solidFill>
              <a:schemeClr val="tx1"/>
            </a:solidFill>
          </a:ln>
        </p:spPr>
      </p:pic>
      <p:pic>
        <p:nvPicPr>
          <p:cNvPr id="4" name="Picture 3" descr="H:\DDRC\Bioinfo_Workshop-2009\BioinfoWorkshop\Images\David_geneIDConversion-2.png"/>
          <p:cNvPicPr>
            <a:picLocks noChangeAspect="1" noChangeArrowheads="1"/>
          </p:cNvPicPr>
          <p:nvPr/>
        </p:nvPicPr>
        <p:blipFill>
          <a:blip r:embed="rId3"/>
          <a:srcRect/>
          <a:stretch>
            <a:fillRect/>
          </a:stretch>
        </p:blipFill>
        <p:spPr bwMode="auto">
          <a:xfrm>
            <a:off x="10839774" y="2429347"/>
            <a:ext cx="3581400" cy="11134253"/>
          </a:xfrm>
          <a:prstGeom prst="rect">
            <a:avLst/>
          </a:prstGeom>
          <a:noFill/>
        </p:spPr>
      </p:pic>
      <p:sp>
        <p:nvSpPr>
          <p:cNvPr id="9" name="Rectangle 8"/>
          <p:cNvSpPr/>
          <p:nvPr/>
        </p:nvSpPr>
        <p:spPr>
          <a:xfrm>
            <a:off x="304800" y="4943947"/>
            <a:ext cx="3657600" cy="25908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Arrow Connector 9"/>
          <p:cNvCxnSpPr>
            <a:stCxn id="9" idx="3"/>
          </p:cNvCxnSpPr>
          <p:nvPr/>
        </p:nvCxnSpPr>
        <p:spPr>
          <a:xfrm>
            <a:off x="3962400" y="6239347"/>
            <a:ext cx="68580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 y="9287347"/>
            <a:ext cx="3733800" cy="9144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p:nvSpPr>
        <p:spPr>
          <a:xfrm>
            <a:off x="304800" y="10735147"/>
            <a:ext cx="3733800" cy="1219200"/>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5" name="Straight Arrow Connector 14"/>
          <p:cNvCxnSpPr>
            <a:endCxn id="19" idx="1"/>
          </p:cNvCxnSpPr>
          <p:nvPr/>
        </p:nvCxnSpPr>
        <p:spPr>
          <a:xfrm>
            <a:off x="4038600" y="9744547"/>
            <a:ext cx="6845085" cy="40876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38600" y="11344747"/>
            <a:ext cx="6781800" cy="31385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868188" y="5862221"/>
            <a:ext cx="3330844" cy="2032861"/>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10883685" y="9652848"/>
            <a:ext cx="3594315" cy="100093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0" name="Rectangle 19"/>
          <p:cNvSpPr/>
          <p:nvPr/>
        </p:nvSpPr>
        <p:spPr>
          <a:xfrm>
            <a:off x="10879811" y="11151017"/>
            <a:ext cx="3551696" cy="1161083"/>
          </a:xfrm>
          <a:prstGeom prst="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TextBox 20"/>
          <p:cNvSpPr txBox="1"/>
          <p:nvPr/>
        </p:nvSpPr>
        <p:spPr>
          <a:xfrm>
            <a:off x="2057400" y="816114"/>
            <a:ext cx="13792200" cy="707886"/>
          </a:xfrm>
          <a:prstGeom prst="rect">
            <a:avLst/>
          </a:prstGeom>
          <a:noFill/>
        </p:spPr>
        <p:txBody>
          <a:bodyPr wrap="square" rtlCol="0">
            <a:spAutoFit/>
          </a:bodyPr>
          <a:lstStyle/>
          <a:p>
            <a:pPr algn="ctr"/>
            <a:r>
              <a:rPr lang="en-US" sz="4000" b="1" u="sng" dirty="0" smtClean="0">
                <a:solidFill>
                  <a:srgbClr val="FF0000"/>
                </a:solidFill>
              </a:rPr>
              <a:t>Convert NCBI </a:t>
            </a:r>
            <a:r>
              <a:rPr lang="en-US" sz="4000" b="1" u="sng" dirty="0" err="1" smtClean="0">
                <a:solidFill>
                  <a:srgbClr val="FF0000"/>
                </a:solidFill>
              </a:rPr>
              <a:t>Entrez</a:t>
            </a:r>
            <a:r>
              <a:rPr lang="en-US" sz="4000" b="1" u="sng" dirty="0" smtClean="0">
                <a:solidFill>
                  <a:srgbClr val="FF0000"/>
                </a:solidFill>
              </a:rPr>
              <a:t> Gene IDs to </a:t>
            </a:r>
            <a:r>
              <a:rPr lang="en-US" sz="4000" b="1" u="sng" dirty="0" err="1" smtClean="0">
                <a:solidFill>
                  <a:srgbClr val="FF0000"/>
                </a:solidFill>
              </a:rPr>
              <a:t>RefSeq</a:t>
            </a:r>
            <a:r>
              <a:rPr lang="en-US" sz="4000" b="1" u="sng" dirty="0" smtClean="0">
                <a:solidFill>
                  <a:srgbClr val="FF0000"/>
                </a:solidFill>
              </a:rPr>
              <a:t> Accession Numbers</a:t>
            </a:r>
            <a:endParaRPr lang="en-US" sz="4000" b="1" u="sng" dirty="0">
              <a:solidFill>
                <a:srgbClr val="FF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1137"/>
            <a:ext cx="18288000" cy="1015663"/>
          </a:xfrm>
          <a:prstGeom prst="rect">
            <a:avLst/>
          </a:prstGeom>
          <a:noFill/>
        </p:spPr>
        <p:txBody>
          <a:bodyPr wrap="square" rtlCol="0">
            <a:spAutoFit/>
          </a:bodyPr>
          <a:lstStyle/>
          <a:p>
            <a:pPr algn="ctr"/>
            <a:r>
              <a:rPr lang="en-US" sz="6000" b="1" dirty="0" smtClean="0"/>
              <a:t>DAVID (http://david.abcc.ncifcrf.gov)</a:t>
            </a:r>
            <a:endParaRPr lang="en-US" sz="4800" b="1" dirty="0">
              <a:solidFill>
                <a:srgbClr val="FF0000"/>
              </a:solidFill>
            </a:endParaRPr>
          </a:p>
        </p:txBody>
      </p:sp>
      <p:pic>
        <p:nvPicPr>
          <p:cNvPr id="2050" name="Picture 2" descr="H:\DDRC\Bioinfo_Workshop-2009\BioinfoWorkshop\Images\David_geneIDConversion-4.png"/>
          <p:cNvPicPr>
            <a:picLocks noChangeAspect="1" noChangeArrowheads="1"/>
          </p:cNvPicPr>
          <p:nvPr/>
        </p:nvPicPr>
        <p:blipFill>
          <a:blip r:embed="rId2"/>
          <a:srcRect/>
          <a:stretch>
            <a:fillRect/>
          </a:stretch>
        </p:blipFill>
        <p:spPr bwMode="auto">
          <a:xfrm>
            <a:off x="6324600" y="2362200"/>
            <a:ext cx="10515600" cy="1427615"/>
          </a:xfrm>
          <a:prstGeom prst="rect">
            <a:avLst/>
          </a:prstGeom>
          <a:noFill/>
          <a:ln>
            <a:solidFill>
              <a:srgbClr val="000099"/>
            </a:solidFill>
          </a:ln>
        </p:spPr>
      </p:pic>
      <p:pic>
        <p:nvPicPr>
          <p:cNvPr id="2051" name="Picture 3" descr="H:\DDRC\Bioinfo_Workshop-2009\BioinfoWorkshop\Images\David_geneIDConversion-5.png"/>
          <p:cNvPicPr>
            <a:picLocks noChangeAspect="1" noChangeArrowheads="1"/>
          </p:cNvPicPr>
          <p:nvPr/>
        </p:nvPicPr>
        <p:blipFill>
          <a:blip r:embed="rId3"/>
          <a:srcRect/>
          <a:stretch>
            <a:fillRect/>
          </a:stretch>
        </p:blipFill>
        <p:spPr bwMode="auto">
          <a:xfrm>
            <a:off x="871628" y="6629400"/>
            <a:ext cx="17416372" cy="6781800"/>
          </a:xfrm>
          <a:prstGeom prst="rect">
            <a:avLst/>
          </a:prstGeom>
          <a:noFill/>
          <a:ln>
            <a:solidFill>
              <a:srgbClr val="000099"/>
            </a:solidFill>
          </a:ln>
        </p:spPr>
      </p:pic>
      <p:pic>
        <p:nvPicPr>
          <p:cNvPr id="21" name="Picture 4" descr="H:\DDRC\Bioinfo_Workshop-2009\BioinfoWorkshop\Images\David_geneIDConversion-3.png"/>
          <p:cNvPicPr>
            <a:picLocks noChangeAspect="1" noChangeArrowheads="1"/>
          </p:cNvPicPr>
          <p:nvPr/>
        </p:nvPicPr>
        <p:blipFill>
          <a:blip r:embed="rId4"/>
          <a:srcRect/>
          <a:stretch>
            <a:fillRect/>
          </a:stretch>
        </p:blipFill>
        <p:spPr bwMode="auto">
          <a:xfrm>
            <a:off x="457200" y="990600"/>
            <a:ext cx="2903483" cy="6477000"/>
          </a:xfrm>
          <a:prstGeom prst="rect">
            <a:avLst/>
          </a:prstGeom>
          <a:noFill/>
          <a:ln w="57150">
            <a:solidFill>
              <a:srgbClr val="000099"/>
            </a:solidFill>
          </a:ln>
        </p:spPr>
      </p:pic>
      <p:sp>
        <p:nvSpPr>
          <p:cNvPr id="22" name="Right Arrow 21"/>
          <p:cNvSpPr/>
          <p:nvPr/>
        </p:nvSpPr>
        <p:spPr>
          <a:xfrm>
            <a:off x="3810000" y="2743200"/>
            <a:ext cx="2209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10020300" y="4838700"/>
            <a:ext cx="2209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03750" y="7897666"/>
            <a:ext cx="11471327" cy="486918"/>
          </a:xfrm>
          <a:prstGeom prst="rect">
            <a:avLst/>
          </a:prstGeom>
          <a:noFill/>
          <a:ln w="57150">
            <a:solidFill>
              <a:srgbClr val="0000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n>
                <a:solidFill>
                  <a:srgbClr val="000099"/>
                </a:solidFill>
              </a:ln>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1"/>
            <a:ext cx="17830800" cy="3785652"/>
          </a:xfrm>
          <a:prstGeom prst="rect">
            <a:avLst/>
          </a:prstGeom>
          <a:solidFill>
            <a:srgbClr val="00009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000" b="1" dirty="0" smtClean="0"/>
              <a:t>Exercise 13: Convert </a:t>
            </a:r>
            <a:r>
              <a:rPr lang="en-US" sz="6000" b="1" dirty="0" err="1" smtClean="0"/>
              <a:t>affymetrix</a:t>
            </a:r>
            <a:r>
              <a:rPr lang="en-US" sz="6000" b="1" dirty="0" smtClean="0"/>
              <a:t> probeset IDs to gene symbols</a:t>
            </a:r>
          </a:p>
          <a:p>
            <a:r>
              <a:rPr lang="en-US" sz="6000" b="1" dirty="0" smtClean="0"/>
              <a:t>Exercise 14: What are the enriched pathways and diseases for this gene set? </a:t>
            </a:r>
            <a:endParaRPr lang="en-US" sz="6000" b="1" dirty="0">
              <a:solidFill>
                <a:srgbClr val="FF0000"/>
              </a:solidFill>
            </a:endParaRPr>
          </a:p>
        </p:txBody>
      </p:sp>
      <p:sp>
        <p:nvSpPr>
          <p:cNvPr id="4" name="TextBox 3"/>
          <p:cNvSpPr txBox="1"/>
          <p:nvPr/>
        </p:nvSpPr>
        <p:spPr>
          <a:xfrm>
            <a:off x="381000" y="4724400"/>
            <a:ext cx="17449800" cy="2308324"/>
          </a:xfrm>
          <a:prstGeom prst="rect">
            <a:avLst/>
          </a:prstGeom>
          <a:noFill/>
        </p:spPr>
        <p:txBody>
          <a:bodyPr wrap="square" rtlCol="0">
            <a:spAutoFit/>
          </a:bodyPr>
          <a:lstStyle/>
          <a:p>
            <a:r>
              <a:rPr lang="en-US" sz="4800" b="1" i="1" dirty="0" smtClean="0">
                <a:solidFill>
                  <a:srgbClr val="000099"/>
                </a:solidFill>
              </a:rPr>
              <a:t>From the same example data set (“Example-Set-1.xls”), use the probe set IDs (2</a:t>
            </a:r>
            <a:r>
              <a:rPr lang="en-US" sz="4800" b="1" i="1" baseline="30000" dirty="0" smtClean="0">
                <a:solidFill>
                  <a:srgbClr val="000099"/>
                </a:solidFill>
              </a:rPr>
              <a:t>nd</a:t>
            </a:r>
            <a:r>
              <a:rPr lang="en-US" sz="4800" b="1" i="1" dirty="0" smtClean="0">
                <a:solidFill>
                  <a:srgbClr val="000099"/>
                </a:solidFill>
              </a:rPr>
              <a:t> column) and extract their </a:t>
            </a:r>
            <a:r>
              <a:rPr lang="en-US" sz="4800" b="1" i="1" dirty="0" err="1" smtClean="0">
                <a:solidFill>
                  <a:srgbClr val="000099"/>
                </a:solidFill>
              </a:rPr>
              <a:t>RefSeq</a:t>
            </a:r>
            <a:r>
              <a:rPr lang="en-US" sz="4800" b="1" i="1" dirty="0" smtClean="0">
                <a:solidFill>
                  <a:srgbClr val="000099"/>
                </a:solidFill>
              </a:rPr>
              <a:t> accession numbers</a:t>
            </a:r>
            <a:endParaRPr lang="en-US" sz="4800" b="1" i="1" dirty="0">
              <a:solidFill>
                <a:srgbClr val="000099"/>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200" y="2057400"/>
            <a:ext cx="18059400" cy="9906000"/>
            <a:chOff x="0" y="0"/>
            <a:chExt cx="18059400" cy="9906000"/>
          </a:xfrm>
        </p:grpSpPr>
        <p:pic>
          <p:nvPicPr>
            <p:cNvPr id="1026" name="Picture 2"/>
            <p:cNvPicPr>
              <a:picLocks noChangeAspect="1" noChangeArrowheads="1"/>
            </p:cNvPicPr>
            <p:nvPr/>
          </p:nvPicPr>
          <p:blipFill>
            <a:blip r:embed="rId2"/>
            <a:srcRect/>
            <a:stretch>
              <a:fillRect/>
            </a:stretch>
          </p:blipFill>
          <p:spPr bwMode="auto">
            <a:xfrm>
              <a:off x="0" y="0"/>
              <a:ext cx="12039600" cy="172255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t="3093" r="28070" b="5155"/>
            <a:stretch>
              <a:fillRect/>
            </a:stretch>
          </p:blipFill>
          <p:spPr bwMode="auto">
            <a:xfrm>
              <a:off x="0" y="1752600"/>
              <a:ext cx="2727357" cy="6781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2667001" y="1647869"/>
              <a:ext cx="7086600" cy="8258131"/>
            </a:xfrm>
            <a:prstGeom prst="rect">
              <a:avLst/>
            </a:prstGeom>
            <a:noFill/>
            <a:ln w="9525" cmpd="dbl">
              <a:solidFill>
                <a:srgbClr val="FF0000"/>
              </a:solid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9915826" y="2057400"/>
              <a:ext cx="8143574" cy="6324600"/>
            </a:xfrm>
            <a:prstGeom prst="rect">
              <a:avLst/>
            </a:prstGeom>
            <a:noFill/>
            <a:ln w="9525" cmpd="dbl">
              <a:solidFill>
                <a:srgbClr val="FF0000"/>
              </a:solidFill>
              <a:miter lim="800000"/>
              <a:headEnd/>
              <a:tailEnd/>
            </a:ln>
            <a:effectLst/>
          </p:spPr>
        </p:pic>
        <p:cxnSp>
          <p:nvCxnSpPr>
            <p:cNvPr id="11" name="Straight Arrow Connector 10"/>
            <p:cNvCxnSpPr/>
            <p:nvPr/>
          </p:nvCxnSpPr>
          <p:spPr>
            <a:xfrm flipV="1">
              <a:off x="2133600" y="3048000"/>
              <a:ext cx="1524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14600" y="2743200"/>
              <a:ext cx="7848600" cy="297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714999"/>
              <a:ext cx="2687216" cy="573833"/>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p:cNvSpPr/>
            <p:nvPr/>
          </p:nvSpPr>
          <p:spPr>
            <a:xfrm>
              <a:off x="0" y="3505200"/>
              <a:ext cx="2593910" cy="54428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9" name="Rectangle 18"/>
            <p:cNvSpPr/>
            <p:nvPr/>
          </p:nvSpPr>
          <p:spPr>
            <a:xfrm>
              <a:off x="10210800" y="5638800"/>
              <a:ext cx="3657600" cy="2590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TextBox 20"/>
            <p:cNvSpPr txBox="1"/>
            <p:nvPr/>
          </p:nvSpPr>
          <p:spPr>
            <a:xfrm>
              <a:off x="10972800" y="8153400"/>
              <a:ext cx="3429000"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solidFill>
                    <a:sysClr val="windowText" lastClr="000000"/>
                  </a:solidFill>
                </a:rPr>
                <a:t>You can compare </a:t>
              </a:r>
              <a:r>
                <a:rPr lang="en-US" b="1" i="1" dirty="0" smtClean="0">
                  <a:solidFill>
                    <a:sysClr val="windowText" lastClr="000000"/>
                  </a:solidFill>
                </a:rPr>
                <a:t>multiple</a:t>
              </a:r>
              <a:r>
                <a:rPr lang="en-US" dirty="0" smtClean="0">
                  <a:solidFill>
                    <a:sysClr val="windowText" lastClr="000000"/>
                  </a:solidFill>
                </a:rPr>
                <a:t> lists!</a:t>
              </a:r>
              <a:endParaRPr lang="en-US" dirty="0">
                <a:solidFill>
                  <a:sysClr val="windowText" lastClr="000000"/>
                </a:solidFill>
              </a:endParaRPr>
            </a:p>
          </p:txBody>
        </p:sp>
      </p:grpSp>
      <p:sp>
        <p:nvSpPr>
          <p:cNvPr id="13" name="TextBox 12"/>
          <p:cNvSpPr txBox="1"/>
          <p:nvPr/>
        </p:nvSpPr>
        <p:spPr>
          <a:xfrm>
            <a:off x="0" y="51137"/>
            <a:ext cx="18288000" cy="1754326"/>
          </a:xfrm>
          <a:prstGeom prst="rect">
            <a:avLst/>
          </a:prstGeom>
          <a:noFill/>
        </p:spPr>
        <p:txBody>
          <a:bodyPr wrap="square" rtlCol="0">
            <a:spAutoFit/>
          </a:bodyPr>
          <a:lstStyle/>
          <a:p>
            <a:pPr algn="ctr"/>
            <a:r>
              <a:rPr lang="en-US" sz="6000" b="1" dirty="0" smtClean="0"/>
              <a:t>PANTHER (http://www.pantherdb.org/)</a:t>
            </a:r>
          </a:p>
          <a:p>
            <a:pPr algn="ctr"/>
            <a:r>
              <a:rPr lang="en-US" sz="4800" b="1" dirty="0" smtClean="0"/>
              <a:t> </a:t>
            </a:r>
            <a:r>
              <a:rPr lang="en-US" sz="4800" b="1" u="sng" dirty="0" smtClean="0"/>
              <a:t>P</a:t>
            </a:r>
            <a:r>
              <a:rPr lang="en-US" sz="4800" b="1" dirty="0" smtClean="0"/>
              <a:t>rotein </a:t>
            </a:r>
            <a:r>
              <a:rPr lang="en-US" sz="4800" b="1" u="sng" dirty="0" smtClean="0"/>
              <a:t>AN</a:t>
            </a:r>
            <a:r>
              <a:rPr lang="en-US" sz="4800" b="1" dirty="0" smtClean="0"/>
              <a:t>alysis </a:t>
            </a:r>
            <a:r>
              <a:rPr lang="en-US" sz="4800" b="1" u="sng" dirty="0" smtClean="0"/>
              <a:t>TH</a:t>
            </a:r>
            <a:r>
              <a:rPr lang="en-US" sz="4800" b="1" dirty="0" smtClean="0"/>
              <a:t>rough </a:t>
            </a:r>
            <a:r>
              <a:rPr lang="en-US" sz="4800" b="1" u="sng" dirty="0" smtClean="0"/>
              <a:t>E</a:t>
            </a:r>
            <a:r>
              <a:rPr lang="en-US" sz="4800" b="1" dirty="0" smtClean="0"/>
              <a:t>volutionary </a:t>
            </a:r>
            <a:r>
              <a:rPr lang="en-US" sz="4800" b="1" u="sng" dirty="0" smtClean="0"/>
              <a:t>R</a:t>
            </a:r>
            <a:r>
              <a:rPr lang="en-US" sz="4800" b="1" dirty="0" smtClean="0"/>
              <a:t>elationships</a:t>
            </a:r>
            <a:endParaRPr lang="en-US" sz="4800" b="1" dirty="0">
              <a:solidFill>
                <a:srgbClr val="FF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00" y="-1"/>
            <a:ext cx="9906000" cy="13106401"/>
            <a:chOff x="0" y="-1"/>
            <a:chExt cx="9906000" cy="13106401"/>
          </a:xfrm>
        </p:grpSpPr>
        <p:pic>
          <p:nvPicPr>
            <p:cNvPr id="33794" name="Picture 2"/>
            <p:cNvPicPr>
              <a:picLocks noChangeAspect="1" noChangeArrowheads="1"/>
            </p:cNvPicPr>
            <p:nvPr/>
          </p:nvPicPr>
          <p:blipFill>
            <a:blip r:embed="rId2"/>
            <a:srcRect/>
            <a:stretch>
              <a:fillRect/>
            </a:stretch>
          </p:blipFill>
          <p:spPr bwMode="auto">
            <a:xfrm>
              <a:off x="609600" y="-1"/>
              <a:ext cx="8001000" cy="6928447"/>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0" y="6553200"/>
              <a:ext cx="9637713" cy="6357532"/>
            </a:xfrm>
            <a:prstGeom prst="rect">
              <a:avLst/>
            </a:prstGeom>
            <a:noFill/>
            <a:ln w="9525">
              <a:noFill/>
              <a:miter lim="800000"/>
              <a:headEnd/>
              <a:tailEnd/>
            </a:ln>
            <a:effectLst/>
          </p:spPr>
        </p:pic>
        <p:sp>
          <p:nvSpPr>
            <p:cNvPr id="4" name="Rectangle 3"/>
            <p:cNvSpPr/>
            <p:nvPr/>
          </p:nvSpPr>
          <p:spPr>
            <a:xfrm>
              <a:off x="3657600" y="2362200"/>
              <a:ext cx="2590800" cy="762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6248400" y="6629400"/>
              <a:ext cx="3657600" cy="6477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Rectangle 5"/>
            <p:cNvSpPr/>
            <p:nvPr/>
          </p:nvSpPr>
          <p:spPr>
            <a:xfrm>
              <a:off x="762000" y="95250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p:cNvSpPr/>
            <p:nvPr/>
          </p:nvSpPr>
          <p:spPr>
            <a:xfrm>
              <a:off x="838200" y="126492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nvSpPr>
          <p:spPr>
            <a:xfrm>
              <a:off x="3886200" y="127254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3962400" y="9525000"/>
              <a:ext cx="1600200" cy="3048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Arrow Connector 9"/>
            <p:cNvCxnSpPr/>
            <p:nvPr/>
          </p:nvCxnSpPr>
          <p:spPr>
            <a:xfrm rot="5400000">
              <a:off x="4991100" y="6286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Anil Jegga\Desktop\Bioinfo_Workshop-2009\Images\Panther-1.png"/>
          <p:cNvPicPr>
            <a:picLocks noChangeAspect="1" noChangeArrowheads="1"/>
          </p:cNvPicPr>
          <p:nvPr/>
        </p:nvPicPr>
        <p:blipFill>
          <a:blip r:embed="rId2"/>
          <a:srcRect/>
          <a:stretch>
            <a:fillRect/>
          </a:stretch>
        </p:blipFill>
        <p:spPr bwMode="auto">
          <a:xfrm>
            <a:off x="1600199" y="2286000"/>
            <a:ext cx="14935201" cy="6416555"/>
          </a:xfrm>
          <a:prstGeom prst="rect">
            <a:avLst/>
          </a:prstGeom>
          <a:noFill/>
        </p:spPr>
      </p:pic>
      <p:sp>
        <p:nvSpPr>
          <p:cNvPr id="3" name="TextBox 2"/>
          <p:cNvSpPr txBox="1"/>
          <p:nvPr/>
        </p:nvSpPr>
        <p:spPr>
          <a:xfrm>
            <a:off x="0" y="51137"/>
            <a:ext cx="18288000" cy="1754326"/>
          </a:xfrm>
          <a:prstGeom prst="rect">
            <a:avLst/>
          </a:prstGeom>
          <a:noFill/>
        </p:spPr>
        <p:txBody>
          <a:bodyPr wrap="square" rtlCol="0">
            <a:spAutoFit/>
          </a:bodyPr>
          <a:lstStyle/>
          <a:p>
            <a:pPr algn="ctr"/>
            <a:r>
              <a:rPr lang="en-US" sz="6000" b="1" dirty="0" smtClean="0"/>
              <a:t>PANTHER (http://www.pantherdb.org/)</a:t>
            </a:r>
          </a:p>
          <a:p>
            <a:pPr algn="ctr"/>
            <a:r>
              <a:rPr lang="en-US" sz="4800" b="1" dirty="0" smtClean="0"/>
              <a:t> </a:t>
            </a:r>
            <a:r>
              <a:rPr lang="en-US" sz="4800" b="1" u="sng" dirty="0" smtClean="0"/>
              <a:t>P</a:t>
            </a:r>
            <a:r>
              <a:rPr lang="en-US" sz="4800" b="1" dirty="0" smtClean="0"/>
              <a:t>rotein </a:t>
            </a:r>
            <a:r>
              <a:rPr lang="en-US" sz="4800" b="1" u="sng" dirty="0" smtClean="0"/>
              <a:t>AN</a:t>
            </a:r>
            <a:r>
              <a:rPr lang="en-US" sz="4800" b="1" dirty="0" smtClean="0"/>
              <a:t>alysis </a:t>
            </a:r>
            <a:r>
              <a:rPr lang="en-US" sz="4800" b="1" u="sng" dirty="0" smtClean="0"/>
              <a:t>TH</a:t>
            </a:r>
            <a:r>
              <a:rPr lang="en-US" sz="4800" b="1" dirty="0" smtClean="0"/>
              <a:t>rough </a:t>
            </a:r>
            <a:r>
              <a:rPr lang="en-US" sz="4800" b="1" u="sng" dirty="0" smtClean="0"/>
              <a:t>E</a:t>
            </a:r>
            <a:r>
              <a:rPr lang="en-US" sz="4800" b="1" dirty="0" smtClean="0"/>
              <a:t>volutionary </a:t>
            </a:r>
            <a:r>
              <a:rPr lang="en-US" sz="4800" b="1" u="sng" dirty="0" smtClean="0"/>
              <a:t>R</a:t>
            </a:r>
            <a:r>
              <a:rPr lang="en-US" sz="4800" b="1" dirty="0" smtClean="0"/>
              <a:t>elationships</a:t>
            </a:r>
            <a:endParaRPr lang="en-US" sz="4800" b="1"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1137"/>
            <a:ext cx="18288000" cy="1015663"/>
          </a:xfrm>
          <a:prstGeom prst="rect">
            <a:avLst/>
          </a:prstGeom>
          <a:noFill/>
        </p:spPr>
        <p:txBody>
          <a:bodyPr wrap="square" rtlCol="0">
            <a:spAutoFit/>
          </a:bodyPr>
          <a:lstStyle/>
          <a:p>
            <a:pPr algn="ctr"/>
            <a:r>
              <a:rPr lang="en-US" sz="6000" b="1" dirty="0" smtClean="0"/>
              <a:t>PANTHER (http://www.pantherdb.org/)</a:t>
            </a:r>
            <a:endParaRPr lang="en-US" sz="4800" b="1" dirty="0">
              <a:solidFill>
                <a:srgbClr val="FF0000"/>
              </a:solidFill>
            </a:endParaRPr>
          </a:p>
        </p:txBody>
      </p:sp>
      <p:pic>
        <p:nvPicPr>
          <p:cNvPr id="32770" name="Picture 2" descr="C:\Documents and Settings\Anil Jegga\Desktop\Bioinfo_Workshop-2009\Images\Panther-Blood_coagulation_lite-1.png"/>
          <p:cNvPicPr>
            <a:picLocks noChangeAspect="1" noChangeArrowheads="1"/>
          </p:cNvPicPr>
          <p:nvPr/>
        </p:nvPicPr>
        <p:blipFill>
          <a:blip r:embed="rId2"/>
          <a:srcRect t="8108" b="6757"/>
          <a:stretch>
            <a:fillRect/>
          </a:stretch>
        </p:blipFill>
        <p:spPr bwMode="auto">
          <a:xfrm>
            <a:off x="1600200" y="936024"/>
            <a:ext cx="14859000" cy="126502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8288000" cy="1015663"/>
          </a:xfrm>
          <a:prstGeom prst="rect">
            <a:avLst/>
          </a:prstGeom>
          <a:noFill/>
        </p:spPr>
        <p:txBody>
          <a:bodyPr wrap="square" rtlCol="0">
            <a:spAutoFit/>
          </a:bodyPr>
          <a:lstStyle/>
          <a:p>
            <a:pPr algn="ctr"/>
            <a:r>
              <a:rPr lang="en-US" sz="6000" b="1" dirty="0" smtClean="0"/>
              <a:t>oPOSSUM (http://www.cisreg.ca/oPOSSUM) </a:t>
            </a:r>
            <a:endParaRPr lang="en-US" sz="6000" b="1" dirty="0">
              <a:solidFill>
                <a:srgbClr val="FF0000"/>
              </a:solidFill>
            </a:endParaRPr>
          </a:p>
        </p:txBody>
      </p:sp>
      <p:pic>
        <p:nvPicPr>
          <p:cNvPr id="4098" name="Picture 2" descr="C:\Documents and Settings\Anil Jegga\Desktop\Bioinfo_Workshop-2009\Images\oPOSSUM-3.png"/>
          <p:cNvPicPr>
            <a:picLocks noChangeAspect="1" noChangeArrowheads="1"/>
          </p:cNvPicPr>
          <p:nvPr/>
        </p:nvPicPr>
        <p:blipFill>
          <a:blip r:embed="rId2"/>
          <a:srcRect/>
          <a:stretch>
            <a:fillRect/>
          </a:stretch>
        </p:blipFill>
        <p:spPr bwMode="auto">
          <a:xfrm>
            <a:off x="1828800" y="1143000"/>
            <a:ext cx="14630400" cy="11745949"/>
          </a:xfrm>
          <a:prstGeom prst="rect">
            <a:avLst/>
          </a:prstGeom>
          <a:noFill/>
          <a:ln>
            <a:solidFill>
              <a:schemeClr val="tx1"/>
            </a:solidFill>
          </a:ln>
        </p:spPr>
      </p:pic>
      <p:sp>
        <p:nvSpPr>
          <p:cNvPr id="4" name="Rectangle 3"/>
          <p:cNvSpPr/>
          <p:nvPr/>
        </p:nvSpPr>
        <p:spPr>
          <a:xfrm>
            <a:off x="1924455" y="6750997"/>
            <a:ext cx="1733145" cy="408561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05000" y="4495800"/>
            <a:ext cx="7848600" cy="1295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8458200" y="5867936"/>
            <a:ext cx="9525000" cy="624786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000" dirty="0" smtClean="0">
                <a:solidFill>
                  <a:srgbClr val="000099"/>
                </a:solidFill>
              </a:rPr>
              <a:t>The JASPAR PHYLOFACTS database consists of 174 profiles that were extracted from phylogenetically conserved gene upstream elements. They are a mix of known and as of yet undefined motifs. </a:t>
            </a:r>
          </a:p>
          <a:p>
            <a:r>
              <a:rPr lang="en-US" sz="4000" dirty="0" smtClean="0">
                <a:solidFill>
                  <a:srgbClr val="000099"/>
                </a:solidFill>
              </a:rPr>
              <a:t> </a:t>
            </a:r>
          </a:p>
          <a:p>
            <a:r>
              <a:rPr lang="en-US" sz="4000" b="1" u="sng" dirty="0" smtClean="0">
                <a:solidFill>
                  <a:srgbClr val="000099"/>
                </a:solidFill>
              </a:rPr>
              <a:t>When should it be used?</a:t>
            </a:r>
          </a:p>
          <a:p>
            <a:r>
              <a:rPr lang="en-US" sz="4000" dirty="0" smtClean="0">
                <a:solidFill>
                  <a:srgbClr val="000099"/>
                </a:solidFill>
              </a:rPr>
              <a:t>They are useful when one expects that other factors might determine promoter characteristics and/or tissue specificity. </a:t>
            </a:r>
            <a:endParaRPr lang="en-US" sz="4000" dirty="0">
              <a:solidFill>
                <a:srgbClr val="000099"/>
              </a:solidFill>
            </a:endParaRPr>
          </a:p>
        </p:txBody>
      </p:sp>
      <p:sp>
        <p:nvSpPr>
          <p:cNvPr id="7" name="Rectangle 6"/>
          <p:cNvSpPr/>
          <p:nvPr/>
        </p:nvSpPr>
        <p:spPr>
          <a:xfrm>
            <a:off x="1828800" y="11125200"/>
            <a:ext cx="6172200" cy="762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rot="10800000" flipV="1">
            <a:off x="5638800" y="8839200"/>
            <a:ext cx="2743200" cy="22860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0" y="0"/>
            <a:ext cx="4495800" cy="1015663"/>
          </a:xfrm>
          <a:prstGeom prst="rect">
            <a:avLst/>
          </a:prstGeom>
          <a:noFill/>
        </p:spPr>
        <p:txBody>
          <a:bodyPr wrap="square" rtlCol="0">
            <a:spAutoFit/>
          </a:bodyPr>
          <a:lstStyle/>
          <a:p>
            <a:pPr algn="ctr"/>
            <a:r>
              <a:rPr lang="en-US" sz="6000" b="1" dirty="0" smtClean="0"/>
              <a:t>Summary</a:t>
            </a:r>
            <a:endParaRPr lang="en-US" sz="4800" b="1" dirty="0">
              <a:solidFill>
                <a:srgbClr val="FF0000"/>
              </a:solidFill>
            </a:endParaRPr>
          </a:p>
        </p:txBody>
      </p:sp>
      <p:sp>
        <p:nvSpPr>
          <p:cNvPr id="4" name="TextBox 3"/>
          <p:cNvSpPr txBox="1"/>
          <p:nvPr/>
        </p:nvSpPr>
        <p:spPr>
          <a:xfrm>
            <a:off x="4572000" y="1143000"/>
            <a:ext cx="9220200" cy="1015663"/>
          </a:xfrm>
          <a:prstGeom prst="rect">
            <a:avLst/>
          </a:prstGeom>
          <a:noFill/>
        </p:spPr>
        <p:txBody>
          <a:bodyPr wrap="square" rtlCol="0">
            <a:spAutoFit/>
          </a:bodyPr>
          <a:lstStyle/>
          <a:p>
            <a:pPr algn="ctr"/>
            <a:r>
              <a:rPr lang="en-US" sz="6000" u="sng" dirty="0" smtClean="0"/>
              <a:t>Cis-Element Finding Matrix</a:t>
            </a:r>
            <a:endParaRPr lang="en-US" sz="4800" u="sng" dirty="0">
              <a:solidFill>
                <a:srgbClr val="FF0000"/>
              </a:solidFill>
            </a:endParaRPr>
          </a:p>
        </p:txBody>
      </p:sp>
      <p:graphicFrame>
        <p:nvGraphicFramePr>
          <p:cNvPr id="5" name="Table 4"/>
          <p:cNvGraphicFramePr>
            <a:graphicFrameLocks noGrp="1"/>
          </p:cNvGraphicFramePr>
          <p:nvPr/>
        </p:nvGraphicFramePr>
        <p:xfrm>
          <a:off x="990600" y="2697480"/>
          <a:ext cx="15773400" cy="3931920"/>
        </p:xfrm>
        <a:graphic>
          <a:graphicData uri="http://schemas.openxmlformats.org/drawingml/2006/table">
            <a:tbl>
              <a:tblPr firstRow="1" bandRow="1">
                <a:tableStyleId>{5C22544A-7EE6-4342-B048-85BDC9FD1C3A}</a:tableStyleId>
              </a:tblPr>
              <a:tblGrid>
                <a:gridCol w="5257800"/>
                <a:gridCol w="5257800"/>
                <a:gridCol w="5257800"/>
              </a:tblGrid>
              <a:tr h="787399">
                <a:tc>
                  <a:txBody>
                    <a:bodyPr/>
                    <a:lstStyle/>
                    <a:p>
                      <a:endParaRPr lang="en-US" sz="48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4800" dirty="0" smtClean="0">
                          <a:solidFill>
                            <a:srgbClr val="00FFFF"/>
                          </a:solidFill>
                        </a:rPr>
                        <a:t>CONSERVED</a:t>
                      </a:r>
                      <a:endParaRPr lang="en-US" sz="4800" dirty="0">
                        <a:solidFill>
                          <a:srgbClr val="00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r>
                        <a:rPr lang="en-US" sz="4800" dirty="0" smtClean="0">
                          <a:solidFill>
                            <a:srgbClr val="00FFFF"/>
                          </a:solidFill>
                        </a:rPr>
                        <a:t>NON-CONSERVED</a:t>
                      </a:r>
                      <a:endParaRPr lang="en-US" sz="4800" dirty="0">
                        <a:solidFill>
                          <a:srgbClr val="00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r>
              <a:tr h="1488439">
                <a:tc>
                  <a:txBody>
                    <a:bodyPr/>
                    <a:lstStyle/>
                    <a:p>
                      <a:r>
                        <a:rPr lang="en-US" sz="4800" b="1" dirty="0" smtClean="0">
                          <a:solidFill>
                            <a:srgbClr val="00FFFF"/>
                          </a:solidFill>
                        </a:rPr>
                        <a:t>KNOWN TFBS</a:t>
                      </a:r>
                      <a:endParaRPr lang="en-US" sz="4800" b="1" dirty="0">
                        <a:solidFill>
                          <a:srgbClr val="00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r>
                        <a:rPr lang="en-US" sz="4800" b="1" dirty="0" smtClean="0">
                          <a:solidFill>
                            <a:schemeClr val="tx1"/>
                          </a:solidFill>
                          <a:latin typeface="Arial" pitchFamily="34" charset="0"/>
                          <a:cs typeface="Arial" pitchFamily="34" charset="0"/>
                        </a:rPr>
                        <a:t>oPOSSUM</a:t>
                      </a:r>
                    </a:p>
                    <a:p>
                      <a:r>
                        <a:rPr lang="en-US" sz="4800" b="1" dirty="0" smtClean="0">
                          <a:solidFill>
                            <a:schemeClr val="tx1"/>
                          </a:solidFill>
                          <a:latin typeface="Arial" pitchFamily="34" charset="0"/>
                          <a:cs typeface="Arial" pitchFamily="34" charset="0"/>
                        </a:rPr>
                        <a:t>DiRE</a:t>
                      </a:r>
                      <a:endParaRPr lang="en-US" sz="4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4800" b="1" dirty="0" smtClean="0">
                          <a:solidFill>
                            <a:schemeClr val="tx1"/>
                          </a:solidFill>
                          <a:latin typeface="Arial" pitchFamily="34" charset="0"/>
                          <a:cs typeface="Arial" pitchFamily="34" charset="0"/>
                        </a:rPr>
                        <a:t>Pscan</a:t>
                      </a:r>
                    </a:p>
                    <a:p>
                      <a:r>
                        <a:rPr lang="en-US" sz="4800" b="0" dirty="0" smtClean="0">
                          <a:solidFill>
                            <a:srgbClr val="FF0000"/>
                          </a:solidFill>
                          <a:latin typeface="Arial" pitchFamily="34" charset="0"/>
                          <a:cs typeface="Arial" pitchFamily="34" charset="0"/>
                        </a:rPr>
                        <a:t>MatInspector*</a:t>
                      </a:r>
                      <a:endParaRPr lang="en-US" sz="4800" b="0" dirty="0">
                        <a:solidFill>
                          <a:srgbClr val="FF0000"/>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7959">
                <a:tc>
                  <a:txBody>
                    <a:bodyPr/>
                    <a:lstStyle/>
                    <a:p>
                      <a:r>
                        <a:rPr lang="en-US" sz="4800" b="1" dirty="0" smtClean="0">
                          <a:solidFill>
                            <a:srgbClr val="00FFFF"/>
                          </a:solidFill>
                        </a:rPr>
                        <a:t>NOVEL/UNKNOWN</a:t>
                      </a:r>
                      <a:r>
                        <a:rPr lang="en-US" sz="4800" b="1" baseline="0" dirty="0" smtClean="0">
                          <a:solidFill>
                            <a:srgbClr val="00FFFF"/>
                          </a:solidFill>
                        </a:rPr>
                        <a:t> TFBS OR MOTIFS</a:t>
                      </a:r>
                      <a:endParaRPr lang="en-US" sz="4800" b="1" dirty="0">
                        <a:solidFill>
                          <a:srgbClr val="00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99"/>
                    </a:solidFill>
                  </a:tcPr>
                </a:tc>
                <a:tc>
                  <a:txBody>
                    <a:bodyPr/>
                    <a:lstStyle/>
                    <a:p>
                      <a:r>
                        <a:rPr lang="en-US" sz="4800" b="1" dirty="0" smtClean="0">
                          <a:solidFill>
                            <a:schemeClr val="tx1"/>
                          </a:solidFill>
                          <a:latin typeface="Arial" pitchFamily="34" charset="0"/>
                          <a:cs typeface="Arial" pitchFamily="34" charset="0"/>
                        </a:rPr>
                        <a:t>oPOSSUM</a:t>
                      </a:r>
                    </a:p>
                    <a:p>
                      <a:r>
                        <a:rPr lang="en-US" sz="4800" b="1" dirty="0" smtClean="0">
                          <a:solidFill>
                            <a:schemeClr val="tx1"/>
                          </a:solidFill>
                          <a:latin typeface="Arial" pitchFamily="34" charset="0"/>
                          <a:cs typeface="Arial" pitchFamily="34" charset="0"/>
                        </a:rPr>
                        <a:t>WEEDER-H</a:t>
                      </a:r>
                      <a:endParaRPr lang="en-US" sz="4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4800" b="1" dirty="0" smtClean="0">
                          <a:solidFill>
                            <a:schemeClr val="tx1"/>
                          </a:solidFill>
                          <a:latin typeface="Arial" pitchFamily="34" charset="0"/>
                          <a:cs typeface="Arial" pitchFamily="34" charset="0"/>
                        </a:rPr>
                        <a:t>MEME</a:t>
                      </a:r>
                    </a:p>
                    <a:p>
                      <a:r>
                        <a:rPr lang="en-US" sz="4800" b="1" dirty="0" smtClean="0">
                          <a:solidFill>
                            <a:schemeClr val="tx1"/>
                          </a:solidFill>
                          <a:latin typeface="Arial" pitchFamily="34" charset="0"/>
                          <a:cs typeface="Arial" pitchFamily="34" charset="0"/>
                        </a:rPr>
                        <a:t>WEEDER</a:t>
                      </a:r>
                      <a:endParaRPr lang="en-US" sz="4800" b="1"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0"/>
            <a:ext cx="9982200" cy="1015663"/>
          </a:xfrm>
          <a:prstGeom prst="rect">
            <a:avLst/>
          </a:prstGeom>
          <a:noFill/>
        </p:spPr>
        <p:txBody>
          <a:bodyPr wrap="square" rtlCol="0">
            <a:spAutoFit/>
          </a:bodyPr>
          <a:lstStyle/>
          <a:p>
            <a:pPr algn="ctr"/>
            <a:r>
              <a:rPr lang="en-US" sz="6000" b="1" dirty="0" smtClean="0"/>
              <a:t>RESOURCES - URLs: Summary</a:t>
            </a:r>
            <a:endParaRPr lang="en-US" sz="4800" b="1" dirty="0">
              <a:solidFill>
                <a:srgbClr val="FF0000"/>
              </a:solidFill>
            </a:endParaRPr>
          </a:p>
        </p:txBody>
      </p:sp>
      <p:graphicFrame>
        <p:nvGraphicFramePr>
          <p:cNvPr id="7" name="Table 6"/>
          <p:cNvGraphicFramePr>
            <a:graphicFrameLocks noGrp="1"/>
          </p:cNvGraphicFramePr>
          <p:nvPr/>
        </p:nvGraphicFramePr>
        <p:xfrm>
          <a:off x="381000" y="1371600"/>
          <a:ext cx="17485459" cy="11948160"/>
        </p:xfrm>
        <a:graphic>
          <a:graphicData uri="http://schemas.openxmlformats.org/drawingml/2006/table">
            <a:tbl>
              <a:tblPr/>
              <a:tblGrid>
                <a:gridCol w="5953131"/>
                <a:gridCol w="11532328"/>
              </a:tblGrid>
              <a:tr h="746760">
                <a:tc>
                  <a:txBody>
                    <a:bodyPr/>
                    <a:lstStyle/>
                    <a:p>
                      <a:pPr algn="ctr" fontAlgn="b"/>
                      <a:r>
                        <a:rPr lang="en-US" sz="4800" b="0" i="0" u="none" strike="noStrike" dirty="0">
                          <a:solidFill>
                            <a:srgbClr val="FFFF00"/>
                          </a:solidFill>
                          <a:latin typeface="Arial"/>
                        </a:rPr>
                        <a:t>Application/Resource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800" b="0" i="0" u="none" strike="noStrike">
                          <a:solidFill>
                            <a:srgbClr val="FFFF00"/>
                          </a:solidFill>
                          <a:latin typeface="Arial"/>
                        </a:rPr>
                        <a:t>URL</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46760">
                <a:tc>
                  <a:txBody>
                    <a:bodyPr/>
                    <a:lstStyle/>
                    <a:p>
                      <a:pPr algn="l" rtl="0" fontAlgn="b"/>
                      <a:r>
                        <a:rPr lang="en-US" sz="4800" b="0" i="0" u="none" strike="noStrike">
                          <a:solidFill>
                            <a:srgbClr val="000000"/>
                          </a:solidFill>
                          <a:latin typeface="Arial"/>
                        </a:rPr>
                        <a:t>oPOSSUM</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http://burgundy.cmmt.ubc.ca/oPOSSUM/</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DiRE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http://dire.dcode.org/</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Weeder-H</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http://159.149.109.9/modtools/</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Weeder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http://159.149.109.9/modtools/</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Pscan</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http://159.149.109.9/modtools/</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MEME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http://meme.sdsc.edu/</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MatInspector </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none" strike="noStrike">
                          <a:solidFill>
                            <a:srgbClr val="000000"/>
                          </a:solidFill>
                          <a:latin typeface="Arial"/>
                        </a:rPr>
                        <a:t>http://www.genomatix.de/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dirty="0">
                          <a:solidFill>
                            <a:srgbClr val="000000"/>
                          </a:solidFill>
                          <a:latin typeface="Arial"/>
                        </a:rPr>
                        <a:t>GenomeTrafac</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c>
                  <a:txBody>
                    <a:bodyPr/>
                    <a:lstStyle/>
                    <a:p>
                      <a:pPr algn="l" fontAlgn="b"/>
                      <a:r>
                        <a:rPr lang="en-US" sz="4800" b="0" i="0" u="sng" strike="noStrike" dirty="0">
                          <a:solidFill>
                            <a:srgbClr val="0000FF"/>
                          </a:solidFill>
                          <a:latin typeface="Arial"/>
                          <a:hlinkClick r:id="rId2"/>
                        </a:rPr>
                        <a:t>http://genometrafac.cchmc.org</a:t>
                      </a:r>
                      <a:endParaRPr lang="en-US" sz="4800" b="0" i="0" u="sng" strike="noStrike" dirty="0">
                        <a:solidFill>
                          <a:srgbClr val="0000FF"/>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BE97"/>
                    </a:solidFill>
                  </a:tcPr>
                </a:tc>
              </a:tr>
              <a:tr h="746760">
                <a:tc>
                  <a:txBody>
                    <a:bodyPr/>
                    <a:lstStyle/>
                    <a:p>
                      <a:pPr algn="l" rtl="0" fontAlgn="b"/>
                      <a:r>
                        <a:rPr lang="en-US" sz="4800" b="0" i="0" u="none" strike="noStrike">
                          <a:solidFill>
                            <a:srgbClr val="000000"/>
                          </a:solidFill>
                          <a:latin typeface="Arial"/>
                        </a:rPr>
                        <a:t>ToppGene</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sng" strike="noStrike">
                          <a:solidFill>
                            <a:srgbClr val="0000FF"/>
                          </a:solidFill>
                          <a:latin typeface="Arial"/>
                          <a:hlinkClick r:id="rId3"/>
                        </a:rPr>
                        <a:t>http://toppgene.cchmc.org</a:t>
                      </a:r>
                      <a:endParaRPr lang="en-US" sz="4800" b="0" i="0" u="sng" strike="noStrike">
                        <a:solidFill>
                          <a:srgbClr val="0000FF"/>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ToppCluster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sng" strike="noStrike" dirty="0">
                          <a:solidFill>
                            <a:srgbClr val="0000FF"/>
                          </a:solidFill>
                          <a:latin typeface="Arial"/>
                          <a:hlinkClick r:id="rId4"/>
                        </a:rPr>
                        <a:t>http://</a:t>
                      </a:r>
                      <a:r>
                        <a:rPr lang="en-US" sz="4800" b="0" i="0" u="sng" strike="noStrike" dirty="0" smtClean="0">
                          <a:solidFill>
                            <a:srgbClr val="0000FF"/>
                          </a:solidFill>
                          <a:latin typeface="Arial"/>
                          <a:hlinkClick r:id="rId4"/>
                        </a:rPr>
                        <a:t>toppcluster.cchmc.org</a:t>
                      </a:r>
                      <a:endParaRPr lang="en-US" sz="4800" b="0" i="0" u="sng" strike="noStrike" dirty="0">
                        <a:solidFill>
                          <a:srgbClr val="0000FF"/>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DAVID</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none" strike="noStrike">
                          <a:solidFill>
                            <a:srgbClr val="000000"/>
                          </a:solidFill>
                          <a:latin typeface="Arial"/>
                        </a:rPr>
                        <a:t>http://david.abcc.ncifcrf.gov</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PANTHER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4800" b="0" i="0" u="none" strike="noStrike">
                          <a:solidFill>
                            <a:srgbClr val="000000"/>
                          </a:solidFill>
                          <a:latin typeface="Arial"/>
                        </a:rPr>
                        <a:t>http://www.pantherdb.org</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746760">
                <a:tc>
                  <a:txBody>
                    <a:bodyPr/>
                    <a:lstStyle/>
                    <a:p>
                      <a:pPr algn="l" rtl="0" fontAlgn="b"/>
                      <a:r>
                        <a:rPr lang="en-US" sz="4800" b="0" i="0" u="none" strike="noStrike">
                          <a:solidFill>
                            <a:srgbClr val="000000"/>
                          </a:solidFill>
                          <a:latin typeface="Arial"/>
                        </a:rPr>
                        <a:t>Genome Browser</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4800" b="0" i="0" u="none" strike="noStrike" dirty="0">
                          <a:solidFill>
                            <a:srgbClr val="000000"/>
                          </a:solidFill>
                          <a:latin typeface="Arial"/>
                        </a:rPr>
                        <a:t>http://genome.ucsc.edu</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746760">
                <a:tc>
                  <a:txBody>
                    <a:bodyPr/>
                    <a:lstStyle/>
                    <a:p>
                      <a:pPr algn="l" rtl="0" fontAlgn="b"/>
                      <a:r>
                        <a:rPr lang="en-US" sz="4800" b="0" i="0" u="none" strike="noStrike" dirty="0" smtClean="0">
                          <a:solidFill>
                            <a:srgbClr val="000000"/>
                          </a:solidFill>
                          <a:latin typeface="Arial"/>
                        </a:rPr>
                        <a:t>ECR Browser</a:t>
                      </a:r>
                      <a:endParaRPr lang="en-US" sz="4800" b="0" i="0" u="none" strike="noStrike" dirty="0">
                        <a:solidFill>
                          <a:srgbClr val="000000"/>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en-US" sz="4800" b="0" i="0" u="none" strike="noStrike" dirty="0" smtClean="0">
                          <a:solidFill>
                            <a:srgbClr val="000000"/>
                          </a:solidFill>
                          <a:latin typeface="Arial"/>
                        </a:rPr>
                        <a:t>http://ecrbrowser.dcode.org</a:t>
                      </a:r>
                      <a:endParaRPr lang="en-US" sz="4800" b="0" i="0" u="none" strike="noStrike" dirty="0">
                        <a:solidFill>
                          <a:srgbClr val="000000"/>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746760">
                <a:tc>
                  <a:txBody>
                    <a:bodyPr/>
                    <a:lstStyle/>
                    <a:p>
                      <a:pPr algn="l" rtl="0" fontAlgn="b"/>
                      <a:r>
                        <a:rPr lang="en-US" sz="4800" b="0" i="0" u="none" strike="noStrike">
                          <a:solidFill>
                            <a:srgbClr val="000000"/>
                          </a:solidFill>
                          <a:latin typeface="Arial"/>
                        </a:rPr>
                        <a:t>Slides/Exercises</a:t>
                      </a: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l" fontAlgn="b"/>
                      <a:r>
                        <a:rPr lang="en-US" sz="4800" b="0" i="0" u="sng" strike="noStrike" dirty="0">
                          <a:solidFill>
                            <a:srgbClr val="0000FF"/>
                          </a:solidFill>
                          <a:latin typeface="Arial"/>
                          <a:hlinkClick r:id="rId5"/>
                        </a:rPr>
                        <a:t>http://</a:t>
                      </a:r>
                      <a:r>
                        <a:rPr lang="en-US" sz="4800" b="0" i="0" u="sng" strike="noStrike" dirty="0" smtClean="0">
                          <a:solidFill>
                            <a:srgbClr val="0000FF"/>
                          </a:solidFill>
                          <a:latin typeface="Arial"/>
                          <a:hlinkClick r:id="rId5"/>
                        </a:rPr>
                        <a:t>anil.cchmc.org/dhc.html</a:t>
                      </a:r>
                      <a:endParaRPr lang="en-US" sz="4800" b="0" i="0" u="sng" strike="noStrike" dirty="0">
                        <a:solidFill>
                          <a:srgbClr val="0000FF"/>
                        </a:solidFill>
                        <a:latin typeface="Arial"/>
                      </a:endParaRPr>
                    </a:p>
                  </a:txBody>
                  <a:tcPr marL="8734" marR="8734" marT="8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43800" y="13106400"/>
            <a:ext cx="10972800" cy="584775"/>
          </a:xfrm>
          <a:prstGeom prst="rect">
            <a:avLst/>
          </a:prstGeom>
          <a:noFill/>
        </p:spPr>
        <p:txBody>
          <a:bodyPr wrap="square" rtlCol="0">
            <a:spAutoFit/>
          </a:bodyPr>
          <a:lstStyle/>
          <a:p>
            <a:pPr algn="ctr"/>
            <a:r>
              <a:rPr lang="en-US" sz="3200" b="1" dirty="0" smtClean="0">
                <a:solidFill>
                  <a:srgbClr val="FF0000"/>
                </a:solidFill>
              </a:rPr>
              <a:t>For additional exercises, see http://</a:t>
            </a:r>
            <a:r>
              <a:rPr lang="en-US" sz="3200" b="1" dirty="0" smtClean="0">
                <a:solidFill>
                  <a:srgbClr val="FF0000"/>
                </a:solidFill>
              </a:rPr>
              <a:t>anil.cchmc.org/dhc.html</a:t>
            </a:r>
            <a:endParaRPr lang="en-US" sz="3200" b="1" dirty="0">
              <a:solidFill>
                <a:srgbClr val="FF0000"/>
              </a:solidFill>
            </a:endParaRPr>
          </a:p>
        </p:txBody>
      </p:sp>
      <p:sp>
        <p:nvSpPr>
          <p:cNvPr id="4" name="Rectangle 3"/>
          <p:cNvSpPr/>
          <p:nvPr/>
        </p:nvSpPr>
        <p:spPr>
          <a:xfrm>
            <a:off x="76200" y="457200"/>
            <a:ext cx="18059400" cy="12895838"/>
          </a:xfrm>
          <a:prstGeom prst="rect">
            <a:avLst/>
          </a:prstGeom>
        </p:spPr>
        <p:txBody>
          <a:bodyPr wrap="square">
            <a:spAutoFit/>
          </a:bodyPr>
          <a:lstStyle/>
          <a:p>
            <a:pPr marL="514350" indent="-514350">
              <a:buFont typeface="+mj-lt"/>
              <a:buAutoNum type="arabicPeriod"/>
            </a:pPr>
            <a:r>
              <a:rPr lang="en-US" sz="3200" b="1" dirty="0" smtClean="0"/>
              <a:t>Exercise 1</a:t>
            </a:r>
            <a:r>
              <a:rPr lang="en-US" sz="3200" dirty="0" smtClean="0"/>
              <a:t>: Use oPOSSUM to find shared conserved cis-elements in a group of co-expressed genes</a:t>
            </a:r>
          </a:p>
          <a:p>
            <a:pPr marL="514350" indent="-514350">
              <a:buFont typeface="+mj-lt"/>
              <a:buAutoNum type="arabicPeriod"/>
            </a:pPr>
            <a:r>
              <a:rPr lang="en-US" sz="3200" b="1" dirty="0" smtClean="0"/>
              <a:t>Exercise 2</a:t>
            </a:r>
            <a:r>
              <a:rPr lang="en-US" sz="3200" dirty="0" smtClean="0"/>
              <a:t>: Use DiRE to find shared conserved cis-elements in a group of co-expressed genes</a:t>
            </a:r>
          </a:p>
          <a:p>
            <a:pPr marL="514350" indent="-514350">
              <a:buFont typeface="+mj-lt"/>
              <a:buAutoNum type="arabicPeriod"/>
            </a:pPr>
            <a:r>
              <a:rPr lang="en-US" sz="3200" b="1" dirty="0" smtClean="0"/>
              <a:t>Exercise 3</a:t>
            </a:r>
            <a:r>
              <a:rPr lang="en-US" sz="3200" dirty="0" smtClean="0"/>
              <a:t>: Use Pscan to find shared cis-elements (Transfac) in a group of co-expressed genes</a:t>
            </a:r>
          </a:p>
          <a:p>
            <a:pPr marL="514350" indent="-514350">
              <a:buFont typeface="+mj-lt"/>
              <a:buAutoNum type="arabicPeriod"/>
            </a:pPr>
            <a:r>
              <a:rPr lang="en-US" sz="3200" b="1" dirty="0" smtClean="0"/>
              <a:t>Exercise 4</a:t>
            </a:r>
            <a:r>
              <a:rPr lang="en-US" sz="3200" dirty="0" smtClean="0"/>
              <a:t>: Download upstream 500 bp sequence for a list of genes</a:t>
            </a:r>
          </a:p>
          <a:p>
            <a:pPr marL="514350" indent="-514350">
              <a:buFont typeface="+mj-lt"/>
              <a:buAutoNum type="arabicPeriod"/>
            </a:pPr>
            <a:r>
              <a:rPr lang="en-US" sz="3200" b="1" dirty="0" smtClean="0"/>
              <a:t>Exercise 5</a:t>
            </a:r>
            <a:r>
              <a:rPr lang="en-US" sz="3200" dirty="0" smtClean="0"/>
              <a:t>: Download all SNPs overlapping with these genes</a:t>
            </a:r>
          </a:p>
          <a:p>
            <a:pPr marL="514350" indent="-514350">
              <a:buFont typeface="+mj-lt"/>
              <a:buAutoNum type="arabicPeriod"/>
            </a:pPr>
            <a:r>
              <a:rPr lang="en-US" sz="3200" b="1" dirty="0" smtClean="0"/>
              <a:t>Exercise 6</a:t>
            </a:r>
            <a:r>
              <a:rPr lang="en-US" sz="3200" dirty="0" smtClean="0"/>
              <a:t>: Download the orthologous promoter sequences (human, mouse, and rat) for the gene SLC7A1</a:t>
            </a:r>
          </a:p>
          <a:p>
            <a:pPr marL="514350" indent="-514350">
              <a:buFont typeface="+mj-lt"/>
              <a:buAutoNum type="arabicPeriod"/>
            </a:pPr>
            <a:r>
              <a:rPr lang="en-US" sz="3200" b="1" dirty="0" smtClean="0"/>
              <a:t>Exercise 7</a:t>
            </a:r>
            <a:r>
              <a:rPr lang="en-US" sz="3200" dirty="0" smtClean="0"/>
              <a:t>: Are their any putative microRNA regulators for SLC7A1? If yes, download all of them using table browser</a:t>
            </a:r>
          </a:p>
          <a:p>
            <a:pPr marL="514350" indent="-514350">
              <a:buFont typeface="+mj-lt"/>
              <a:buAutoNum type="arabicPeriod"/>
            </a:pPr>
            <a:r>
              <a:rPr lang="en-US" sz="3200" b="1" dirty="0" smtClean="0"/>
              <a:t>Exercise 8</a:t>
            </a:r>
            <a:r>
              <a:rPr lang="en-US" sz="3200" dirty="0" smtClean="0"/>
              <a:t>: Use the downloaded SLC7A1 ortholog promoter sequences to find out common motifs using WeederH</a:t>
            </a:r>
          </a:p>
          <a:p>
            <a:pPr marL="514350" indent="-514350">
              <a:buFont typeface="+mj-lt"/>
              <a:buAutoNum type="arabicPeriod"/>
            </a:pPr>
            <a:r>
              <a:rPr lang="en-US" sz="3200" b="1" dirty="0" smtClean="0"/>
              <a:t>Exercise 9</a:t>
            </a:r>
            <a:r>
              <a:rPr lang="en-US" sz="3200" dirty="0" smtClean="0"/>
              <a:t>: Use the downloaded promoter sequences to find out common motifs using Weeder and MEME</a:t>
            </a:r>
          </a:p>
          <a:p>
            <a:pPr marL="514350" indent="-514350">
              <a:buFont typeface="+mj-lt"/>
              <a:buAutoNum type="arabicPeriod"/>
            </a:pPr>
            <a:r>
              <a:rPr lang="en-US" sz="3200" b="1" dirty="0" smtClean="0"/>
              <a:t>Exercise 10</a:t>
            </a:r>
            <a:r>
              <a:rPr lang="en-US" sz="3200" dirty="0" smtClean="0"/>
              <a:t>: Does any of the motifs found by Meme match known TFBS?</a:t>
            </a:r>
          </a:p>
          <a:p>
            <a:pPr marL="514350" indent="-514350">
              <a:buFont typeface="+mj-lt"/>
              <a:buAutoNum type="arabicPeriod"/>
            </a:pPr>
            <a:r>
              <a:rPr lang="en-US" sz="3200" b="1" dirty="0" smtClean="0"/>
              <a:t>Exercise 11</a:t>
            </a:r>
            <a:r>
              <a:rPr lang="en-US" sz="3200" dirty="0" smtClean="0"/>
              <a:t>: Use the gene list from the downloaded file (“Example-Set-2”) and find out:</a:t>
            </a:r>
          </a:p>
          <a:p>
            <a:pPr marL="1428750" lvl="1" indent="-514350">
              <a:buFont typeface="Arial" pitchFamily="34" charset="0"/>
              <a:buChar char="•"/>
            </a:pPr>
            <a:r>
              <a:rPr lang="en-US" sz="3200" dirty="0" smtClean="0"/>
              <a:t>How many of these genes are transcription factors?</a:t>
            </a:r>
          </a:p>
          <a:p>
            <a:pPr marL="1428750" lvl="1" indent="-514350">
              <a:buFont typeface="Arial" pitchFamily="34" charset="0"/>
              <a:buChar char="•"/>
            </a:pPr>
            <a:r>
              <a:rPr lang="en-US" sz="3200" dirty="0" smtClean="0"/>
              <a:t>What are the enriched TFBSs and miRNAs?</a:t>
            </a:r>
          </a:p>
          <a:p>
            <a:pPr marL="1428750" lvl="1" indent="-514350">
              <a:buFont typeface="Arial" pitchFamily="34" charset="0"/>
              <a:buChar char="•"/>
            </a:pPr>
            <a:r>
              <a:rPr lang="en-US" sz="3200" dirty="0" smtClean="0"/>
              <a:t>What gene families are enriched in this list?</a:t>
            </a:r>
          </a:p>
          <a:p>
            <a:pPr marL="1428750" lvl="1" indent="-514350">
              <a:buFont typeface="Arial" pitchFamily="34" charset="0"/>
              <a:buChar char="•"/>
            </a:pPr>
            <a:r>
              <a:rPr lang="en-US" sz="3200" dirty="0" smtClean="0"/>
              <a:t>Are there are salivary gland development associated genes present in this list?</a:t>
            </a:r>
          </a:p>
          <a:p>
            <a:pPr marL="1428750" lvl="1" indent="-514350">
              <a:buFont typeface="Arial" pitchFamily="34" charset="0"/>
              <a:buChar char="•"/>
            </a:pPr>
            <a:r>
              <a:rPr lang="en-US" sz="3200" dirty="0" smtClean="0"/>
              <a:t>How many and which genes from this list are associated with non-insulin dependent diabetes mellitus (NIDDM)?</a:t>
            </a:r>
          </a:p>
          <a:p>
            <a:pPr marL="514350" indent="-514350">
              <a:buFont typeface="+mj-lt"/>
              <a:buAutoNum type="arabicPeriod"/>
            </a:pPr>
            <a:r>
              <a:rPr lang="en-US" sz="3200" b="1" dirty="0" smtClean="0"/>
              <a:t>Exercise 12</a:t>
            </a:r>
            <a:r>
              <a:rPr lang="en-US" sz="3200" dirty="0" smtClean="0"/>
              <a:t>: Prioritize the 721 genes (“Example-Set-2”) using “stomach genes” from the “Example-Set-1”.</a:t>
            </a:r>
          </a:p>
          <a:p>
            <a:pPr marL="1428750" lvl="1" indent="-514350">
              <a:buFont typeface="Arial" pitchFamily="34" charset="0"/>
              <a:buChar char="•"/>
            </a:pPr>
            <a:r>
              <a:rPr lang="en-US" sz="3200" dirty="0" smtClean="0"/>
              <a:t>What are the top 10 ranked genes using ToppGene and ToppNet?</a:t>
            </a:r>
          </a:p>
          <a:p>
            <a:pPr marL="1428750" lvl="1" indent="-514350">
              <a:buFont typeface="Arial" pitchFamily="34" charset="0"/>
              <a:buChar char="•"/>
            </a:pPr>
            <a:r>
              <a:rPr lang="en-US" sz="3200" dirty="0" smtClean="0"/>
              <a:t>Why is TFF3 ranked among the top 5 in ToppGene prioritization? What is its rank in ToppNet?</a:t>
            </a:r>
          </a:p>
          <a:p>
            <a:pPr marL="514350" indent="-514350">
              <a:buFont typeface="+mj-lt"/>
              <a:buAutoNum type="arabicPeriod"/>
            </a:pPr>
            <a:r>
              <a:rPr lang="en-US" sz="3200" b="1" dirty="0" smtClean="0"/>
              <a:t>Exercise 13</a:t>
            </a:r>
            <a:r>
              <a:rPr lang="en-US" sz="3200" dirty="0" smtClean="0"/>
              <a:t>: Convert </a:t>
            </a:r>
            <a:r>
              <a:rPr lang="en-US" sz="3200" dirty="0" err="1" smtClean="0"/>
              <a:t>Affymetrix</a:t>
            </a:r>
            <a:r>
              <a:rPr lang="en-US" sz="3200" dirty="0" smtClean="0"/>
              <a:t> probeset IDs to gene symbols</a:t>
            </a:r>
          </a:p>
          <a:p>
            <a:pPr marL="514350" indent="-514350">
              <a:buFont typeface="+mj-lt"/>
              <a:buAutoNum type="arabicPeriod"/>
            </a:pPr>
            <a:r>
              <a:rPr lang="en-US" sz="3200" b="1" dirty="0" smtClean="0"/>
              <a:t>Exercise 14</a:t>
            </a:r>
            <a:r>
              <a:rPr lang="en-US" sz="3200" dirty="0" smtClean="0"/>
              <a:t>: What are the enriched pathways and diseases for this gene set?</a:t>
            </a:r>
            <a:endParaRPr lang="en-US" sz="3200" dirty="0"/>
          </a:p>
        </p:txBody>
      </p:sp>
      <p:sp>
        <p:nvSpPr>
          <p:cNvPr id="5" name="TextBox 4"/>
          <p:cNvSpPr txBox="1"/>
          <p:nvPr/>
        </p:nvSpPr>
        <p:spPr>
          <a:xfrm>
            <a:off x="4267200" y="-152400"/>
            <a:ext cx="9906000" cy="923330"/>
          </a:xfrm>
          <a:prstGeom prst="rect">
            <a:avLst/>
          </a:prstGeom>
          <a:noFill/>
        </p:spPr>
        <p:txBody>
          <a:bodyPr wrap="square" rtlCol="0">
            <a:spAutoFit/>
          </a:bodyPr>
          <a:lstStyle/>
          <a:p>
            <a:pPr algn="ctr"/>
            <a:r>
              <a:rPr lang="en-US" sz="5400" b="1" dirty="0" smtClean="0"/>
              <a:t>Exercises - Summary</a:t>
            </a:r>
            <a:endParaRPr lang="en-US" sz="54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1975</TotalTime>
  <Words>3518</Words>
  <Application>Microsoft Office PowerPoint</Application>
  <PresentationFormat>Custom</PresentationFormat>
  <Paragraphs>508</Paragraphs>
  <Slides>92</Slides>
  <Notes>4</Notes>
  <HiddenSlides>0</HiddenSlides>
  <MMClips>0</MMClip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Office Theme</vt:lpstr>
      <vt:lpstr>1_Office Theme</vt:lpstr>
      <vt:lpstr>Know Your Transcriptome Integrative Bioinformatic Approaches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Anil Jegga</dc:creator>
  <cp:lastModifiedBy>Anil Jegga</cp:lastModifiedBy>
  <cp:revision>233</cp:revision>
  <dcterms:created xsi:type="dcterms:W3CDTF">2007-09-16T20:12:54Z</dcterms:created>
  <dcterms:modified xsi:type="dcterms:W3CDTF">2009-09-28T22:32:59Z</dcterms:modified>
</cp:coreProperties>
</file>